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7" r:id="rId1"/>
  </p:sldMasterIdLst>
  <p:notesMasterIdLst>
    <p:notesMasterId r:id="rId113"/>
  </p:notesMasterIdLst>
  <p:sldIdLst>
    <p:sldId id="257" r:id="rId2"/>
    <p:sldId id="259" r:id="rId3"/>
    <p:sldId id="260" r:id="rId4"/>
    <p:sldId id="368" r:id="rId5"/>
    <p:sldId id="336" r:id="rId6"/>
    <p:sldId id="345" r:id="rId7"/>
    <p:sldId id="358" r:id="rId8"/>
    <p:sldId id="346" r:id="rId9"/>
    <p:sldId id="351" r:id="rId10"/>
    <p:sldId id="352" r:id="rId11"/>
    <p:sldId id="344" r:id="rId12"/>
    <p:sldId id="343" r:id="rId13"/>
    <p:sldId id="350" r:id="rId14"/>
    <p:sldId id="262" r:id="rId15"/>
    <p:sldId id="272" r:id="rId16"/>
    <p:sldId id="313" r:id="rId17"/>
    <p:sldId id="445" r:id="rId18"/>
    <p:sldId id="273" r:id="rId19"/>
    <p:sldId id="384" r:id="rId20"/>
    <p:sldId id="302" r:id="rId21"/>
    <p:sldId id="331" r:id="rId22"/>
    <p:sldId id="455" r:id="rId23"/>
    <p:sldId id="314" r:id="rId24"/>
    <p:sldId id="454" r:id="rId25"/>
    <p:sldId id="332" r:id="rId26"/>
    <p:sldId id="320" r:id="rId27"/>
    <p:sldId id="449" r:id="rId28"/>
    <p:sldId id="383" r:id="rId29"/>
    <p:sldId id="356" r:id="rId30"/>
    <p:sldId id="355" r:id="rId31"/>
    <p:sldId id="303" r:id="rId32"/>
    <p:sldId id="317" r:id="rId33"/>
    <p:sldId id="304" r:id="rId34"/>
    <p:sldId id="315" r:id="rId35"/>
    <p:sldId id="310" r:id="rId36"/>
    <p:sldId id="371" r:id="rId37"/>
    <p:sldId id="370" r:id="rId38"/>
    <p:sldId id="453" r:id="rId39"/>
    <p:sldId id="372" r:id="rId40"/>
    <p:sldId id="334" r:id="rId41"/>
    <p:sldId id="347" r:id="rId42"/>
    <p:sldId id="348" r:id="rId43"/>
    <p:sldId id="349" r:id="rId44"/>
    <p:sldId id="353" r:id="rId45"/>
    <p:sldId id="327" r:id="rId46"/>
    <p:sldId id="328" r:id="rId47"/>
    <p:sldId id="321" r:id="rId48"/>
    <p:sldId id="329" r:id="rId49"/>
    <p:sldId id="316" r:id="rId50"/>
    <p:sldId id="335" r:id="rId51"/>
    <p:sldId id="360" r:id="rId52"/>
    <p:sldId id="377" r:id="rId53"/>
    <p:sldId id="361" r:id="rId54"/>
    <p:sldId id="322" r:id="rId55"/>
    <p:sldId id="363" r:id="rId56"/>
    <p:sldId id="364" r:id="rId57"/>
    <p:sldId id="359" r:id="rId58"/>
    <p:sldId id="444" r:id="rId59"/>
    <p:sldId id="369" r:id="rId60"/>
    <p:sldId id="380" r:id="rId61"/>
    <p:sldId id="381" r:id="rId62"/>
    <p:sldId id="382" r:id="rId63"/>
    <p:sldId id="375" r:id="rId64"/>
    <p:sldId id="437" r:id="rId65"/>
    <p:sldId id="438" r:id="rId66"/>
    <p:sldId id="439" r:id="rId67"/>
    <p:sldId id="440" r:id="rId68"/>
    <p:sldId id="441" r:id="rId69"/>
    <p:sldId id="442" r:id="rId70"/>
    <p:sldId id="443" r:id="rId71"/>
    <p:sldId id="385" r:id="rId72"/>
    <p:sldId id="386" r:id="rId73"/>
    <p:sldId id="389" r:id="rId74"/>
    <p:sldId id="388" r:id="rId75"/>
    <p:sldId id="446" r:id="rId76"/>
    <p:sldId id="318" r:id="rId77"/>
    <p:sldId id="390" r:id="rId78"/>
    <p:sldId id="387" r:id="rId79"/>
    <p:sldId id="391" r:id="rId80"/>
    <p:sldId id="392" r:id="rId81"/>
    <p:sldId id="395" r:id="rId82"/>
    <p:sldId id="448" r:id="rId83"/>
    <p:sldId id="398" r:id="rId84"/>
    <p:sldId id="399" r:id="rId85"/>
    <p:sldId id="400" r:id="rId86"/>
    <p:sldId id="401" r:id="rId87"/>
    <p:sldId id="404" r:id="rId88"/>
    <p:sldId id="402" r:id="rId89"/>
    <p:sldId id="423" r:id="rId90"/>
    <p:sldId id="422" r:id="rId91"/>
    <p:sldId id="421" r:id="rId92"/>
    <p:sldId id="420" r:id="rId93"/>
    <p:sldId id="397" r:id="rId94"/>
    <p:sldId id="410" r:id="rId95"/>
    <p:sldId id="425" r:id="rId96"/>
    <p:sldId id="426" r:id="rId97"/>
    <p:sldId id="427" r:id="rId98"/>
    <p:sldId id="450" r:id="rId99"/>
    <p:sldId id="428" r:id="rId100"/>
    <p:sldId id="411" r:id="rId101"/>
    <p:sldId id="432" r:id="rId102"/>
    <p:sldId id="408" r:id="rId103"/>
    <p:sldId id="436" r:id="rId104"/>
    <p:sldId id="413" r:id="rId105"/>
    <p:sldId id="415" r:id="rId106"/>
    <p:sldId id="416" r:id="rId107"/>
    <p:sldId id="373" r:id="rId108"/>
    <p:sldId id="326" r:id="rId109"/>
    <p:sldId id="354" r:id="rId110"/>
    <p:sldId id="288" r:id="rId111"/>
    <p:sldId id="311" r:id="rId112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heresa Zielinski" initials="TZ" lastIdx="30" clrIdx="0">
    <p:extLst>
      <p:ext uri="{19B8F6BF-5375-455C-9EA6-DF929625EA0E}">
        <p15:presenceInfo xmlns:p15="http://schemas.microsoft.com/office/powerpoint/2012/main" userId="S-1-5-21-3043458752-250466353-2520838083-1248" providerId="AD"/>
      </p:ext>
    </p:extLst>
  </p:cmAuthor>
  <p:cmAuthor id="2" name="Colleen King" initials="CK" lastIdx="62" clrIdx="1">
    <p:extLst>
      <p:ext uri="{19B8F6BF-5375-455C-9EA6-DF929625EA0E}">
        <p15:presenceInfo xmlns:p15="http://schemas.microsoft.com/office/powerpoint/2012/main" userId="S-1-5-21-3043458752-250466353-2520838083-5214" providerId="AD"/>
      </p:ext>
    </p:extLst>
  </p:cmAuthor>
  <p:cmAuthor id="3" name="petra sicher" initials="ps" lastIdx="14" clrIdx="2"/>
  <p:cmAuthor id="4" name="Karolyn Scott" initials="KS" lastIdx="33" clrIdx="3">
    <p:extLst>
      <p:ext uri="{19B8F6BF-5375-455C-9EA6-DF929625EA0E}">
        <p15:presenceInfo xmlns:p15="http://schemas.microsoft.com/office/powerpoint/2012/main" userId="S-1-5-21-3043458752-250466353-2520838083-1224" providerId="AD"/>
      </p:ext>
    </p:extLst>
  </p:cmAuthor>
  <p:cmAuthor id="5" name="Lynette Blacher" initials="LB" lastIdx="5" clrIdx="4">
    <p:extLst>
      <p:ext uri="{19B8F6BF-5375-455C-9EA6-DF929625EA0E}">
        <p15:presenceInfo xmlns:p15="http://schemas.microsoft.com/office/powerpoint/2012/main" userId="S-1-5-21-3043458752-250466353-2520838083-1148" providerId="AD"/>
      </p:ext>
    </p:extLst>
  </p:cmAuthor>
  <p:cmAuthor id="6" name="Leslie Mundy" initials="LM" lastIdx="3" clrIdx="5">
    <p:extLst>
      <p:ext uri="{19B8F6BF-5375-455C-9EA6-DF929625EA0E}">
        <p15:presenceInfo xmlns:p15="http://schemas.microsoft.com/office/powerpoint/2012/main" userId="S-1-5-21-3043458752-250466353-2520838083-1208" providerId="AD"/>
      </p:ext>
    </p:extLst>
  </p:cmAuthor>
  <p:cmAuthor id="7" name="Kammler Rosita" initials="KR" lastIdx="2" clrIdx="6">
    <p:extLst>
      <p:ext uri="{19B8F6BF-5375-455C-9EA6-DF929625EA0E}">
        <p15:presenceInfo xmlns:p15="http://schemas.microsoft.com/office/powerpoint/2012/main" userId="S-1-5-21-3331068572-545501943-214533056-1160" providerId="AD"/>
      </p:ext>
    </p:extLst>
  </p:cmAuthor>
  <p:cmAuthor id="8" name="Achille Giuseppe" initials="AG" lastIdx="11" clrIdx="7">
    <p:extLst>
      <p:ext uri="{19B8F6BF-5375-455C-9EA6-DF929625EA0E}">
        <p15:presenceInfo xmlns:p15="http://schemas.microsoft.com/office/powerpoint/2012/main" userId="S-1-5-21-3331068572-545501943-214533056-3670" providerId="AD"/>
      </p:ext>
    </p:extLst>
  </p:cmAuthor>
  <p:cmAuthor id="9" name="Roschitzki Heidi" initials="RH" lastIdx="7" clrIdx="8">
    <p:extLst>
      <p:ext uri="{19B8F6BF-5375-455C-9EA6-DF929625EA0E}">
        <p15:presenceInfo xmlns:p15="http://schemas.microsoft.com/office/powerpoint/2012/main" userId="S-1-5-21-3331068572-545501943-214533056-14117" providerId="AD"/>
      </p:ext>
    </p:extLst>
  </p:cmAuthor>
  <p:cmAuthor id="10" name="Pardo Contreras Mariana" initials="PCM" lastIdx="5" clrIdx="9">
    <p:extLst>
      <p:ext uri="{19B8F6BF-5375-455C-9EA6-DF929625EA0E}">
        <p15:presenceInfo xmlns:p15="http://schemas.microsoft.com/office/powerpoint/2012/main" userId="S-1-5-21-3331068572-545501943-214533056-3813" providerId="AD"/>
      </p:ext>
    </p:extLst>
  </p:cmAuthor>
  <p:cmAuthor id="11" name="Rabaglio Manuela" initials="RM" lastIdx="5" clrIdx="10">
    <p:extLst>
      <p:ext uri="{19B8F6BF-5375-455C-9EA6-DF929625EA0E}">
        <p15:presenceInfo xmlns:p15="http://schemas.microsoft.com/office/powerpoint/2012/main" userId="S-1-5-21-3331068572-545501943-214533056-1179" providerId="AD"/>
      </p:ext>
    </p:extLst>
  </p:cmAuthor>
  <p:cmAuthor id="12" name="Sanchez-Hohl Magdalena" initials="SM" lastIdx="9" clrIdx="11">
    <p:extLst>
      <p:ext uri="{19B8F6BF-5375-455C-9EA6-DF929625EA0E}">
        <p15:presenceInfo xmlns:p15="http://schemas.microsoft.com/office/powerpoint/2012/main" userId="S-1-5-21-3331068572-545501943-214533056-14146" providerId="AD"/>
      </p:ext>
    </p:extLst>
  </p:cmAuthor>
  <p:cmAuthor id="13" name="Fritzsche Linda" initials="FL" lastIdx="10" clrIdx="12">
    <p:extLst>
      <p:ext uri="{19B8F6BF-5375-455C-9EA6-DF929625EA0E}">
        <p15:presenceInfo xmlns:p15="http://schemas.microsoft.com/office/powerpoint/2012/main" userId="S-1-5-21-3331068572-545501943-214533056-14104" providerId="AD"/>
      </p:ext>
    </p:extLst>
  </p:cmAuthor>
  <p:cmAuthor id="14" name="Susan Fischer" initials="SF" lastIdx="11" clrIdx="13">
    <p:extLst>
      <p:ext uri="{19B8F6BF-5375-455C-9EA6-DF929625EA0E}">
        <p15:presenceInfo xmlns:p15="http://schemas.microsoft.com/office/powerpoint/2012/main" userId="S-1-5-21-3043458752-250466353-2520838083-1169" providerId="AD"/>
      </p:ext>
    </p:extLst>
  </p:cmAuthor>
  <p:cmAuthor id="15" name="Meredith Kissel" initials="MK" lastIdx="3" clrIdx="14">
    <p:extLst>
      <p:ext uri="{19B8F6BF-5375-455C-9EA6-DF929625EA0E}">
        <p15:presenceInfo xmlns:p15="http://schemas.microsoft.com/office/powerpoint/2012/main" userId="S-1-5-21-3043458752-250466353-2520838083-1210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5F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609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102" y="3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2796"/>
    </p:cViewPr>
  </p:sorterViewPr>
  <p:notesViewPr>
    <p:cSldViewPr snapToGrid="0">
      <p:cViewPr varScale="1">
        <p:scale>
          <a:sx n="82" d="100"/>
          <a:sy n="82" d="100"/>
        </p:scale>
        <p:origin x="397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theme" Target="theme/theme1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slide" Target="slides/slide109.xml"/><Relationship Id="rId115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notesMaster" Target="notesMasters/notesMaster1.xml"/><Relationship Id="rId118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commentAuthors" Target="commentAuthor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FC754D-2AA5-45D8-9B4A-5F7D0D51A584}" type="datetimeFigureOut">
              <a:rPr lang="en-US" smtClean="0"/>
              <a:t>14-Aug-20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136AE3-200D-4635-9ADC-80387A923F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9156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32946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585321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101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0433605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102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06605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103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250439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104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0762708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105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466179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106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5816603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107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5808426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108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188701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109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662907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110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4502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2013445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111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20474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10656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1495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3220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2652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6456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7630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40438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8306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12643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086753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60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87683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71101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69619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290351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332963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34117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61710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5994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89324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436049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593885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64662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5826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489848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68489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095862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39441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130549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15170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EA8FD2-B95B-428A-B5A5-42D794147F0E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56195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551027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481912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632872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655370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75992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139750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550257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747256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54680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25079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854545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89421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145170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88926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698100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846389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495268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187784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778656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082862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30896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194915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439568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61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772863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62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232372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63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1307234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64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753430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65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3157232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66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4533278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67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9039817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EA8FD2-B95B-428A-B5A5-42D794147F0E}" type="slidenum">
              <a:rPr lang="en-US" smtClean="0"/>
              <a:pPr/>
              <a:t>68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6654558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69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86157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44133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70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431095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71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8283894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72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4000030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73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2885614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74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0844334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75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3463859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76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13867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77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3687477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78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5352997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79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66839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721441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80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4521132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81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266009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82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672714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83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993593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84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703518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85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637534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86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2973555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87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638730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88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809953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89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78107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3533494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90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297192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91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397213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92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6467242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93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8245797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94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9996569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95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9711622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96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575803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97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647943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99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956779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36AE3-200D-4635-9ADC-80387A923F6F}" type="slidenum">
              <a:rPr lang="en-US" smtClean="0"/>
              <a:t>100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4139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048000" y="3124200"/>
            <a:ext cx="82296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048000" y="5003322"/>
            <a:ext cx="82296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 dirty="0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3828" y="1110597"/>
            <a:ext cx="2286000" cy="508000"/>
          </a:xfrm>
        </p:spPr>
        <p:txBody>
          <a:bodyPr/>
          <a:lstStyle/>
          <a:p>
            <a:fld id="{0E3E944F-914B-49AF-B4A7-653939CEDC68}" type="datetimeFigureOut">
              <a:rPr lang="en-US" smtClean="0"/>
              <a:pPr/>
              <a:t>14-Aug-20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5959" y="4117661"/>
            <a:ext cx="3657600" cy="51206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Rectangle 9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2" name="Rectangle 11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4" name="Rectangle 13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9" name="Rectangle 18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1215180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27" name="Rectangle 26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1" name="Oval 20"/>
          <p:cNvSpPr/>
          <p:nvPr/>
        </p:nvSpPr>
        <p:spPr bwMode="auto">
          <a:xfrm>
            <a:off x="812800" y="3393649"/>
            <a:ext cx="1406144" cy="1330751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4" name="Oval 23"/>
          <p:cNvSpPr/>
          <p:nvPr/>
        </p:nvSpPr>
        <p:spPr bwMode="auto">
          <a:xfrm>
            <a:off x="1454773" y="5508176"/>
            <a:ext cx="149810" cy="129616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6" name="Oval 25"/>
          <p:cNvSpPr/>
          <p:nvPr/>
        </p:nvSpPr>
        <p:spPr bwMode="auto">
          <a:xfrm>
            <a:off x="2218944" y="5788058"/>
            <a:ext cx="321056" cy="274414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5" name="Oval 24"/>
          <p:cNvSpPr/>
          <p:nvPr/>
        </p:nvSpPr>
        <p:spPr>
          <a:xfrm>
            <a:off x="2540000" y="4477732"/>
            <a:ext cx="402535" cy="383828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767392" y="4928702"/>
            <a:ext cx="812800" cy="517524"/>
          </a:xfrm>
          <a:prstGeom prst="rect">
            <a:avLst/>
          </a:prstGeom>
        </p:spPr>
        <p:txBody>
          <a:bodyPr/>
          <a:lstStyle/>
          <a:p>
            <a:fld id="{A929739C-21D7-4C61-B3F2-BE72780A842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738" y="4845037"/>
            <a:ext cx="725166" cy="837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0042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E944F-914B-49AF-B4A7-653939CEDC68}" type="datetimeFigureOut">
              <a:rPr lang="en-US" smtClean="0"/>
              <a:pPr/>
              <a:t>14-Aug-20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96081" y="6052647"/>
            <a:ext cx="812800" cy="521208"/>
          </a:xfrm>
          <a:prstGeom prst="rect">
            <a:avLst/>
          </a:prstGeom>
        </p:spPr>
        <p:txBody>
          <a:bodyPr/>
          <a:lstStyle/>
          <a:p>
            <a:fld id="{A929739C-21D7-4C61-B3F2-BE72780A842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773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2352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E944F-914B-49AF-B4A7-653939CEDC68}" type="datetimeFigureOut">
              <a:rPr lang="en-US" smtClean="0"/>
              <a:pPr/>
              <a:t>14-Aug-20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96081" y="6052647"/>
            <a:ext cx="812800" cy="521208"/>
          </a:xfrm>
          <a:prstGeom prst="rect">
            <a:avLst/>
          </a:prstGeom>
        </p:spPr>
        <p:txBody>
          <a:bodyPr/>
          <a:lstStyle/>
          <a:p>
            <a:fld id="{A929739C-21D7-4C61-B3F2-BE72780A842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754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9956800" cy="4873752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E3E944F-914B-49AF-B4A7-653939CEDC68}" type="datetimeFigureOut">
              <a:rPr lang="en-US" smtClean="0"/>
              <a:pPr/>
              <a:t>14-Aug-20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9917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0" y="2895600"/>
            <a:ext cx="82296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0" y="5010150"/>
            <a:ext cx="82296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2008" y="1106932"/>
            <a:ext cx="2286000" cy="508000"/>
          </a:xfrm>
        </p:spPr>
        <p:txBody>
          <a:bodyPr/>
          <a:lstStyle/>
          <a:p>
            <a:fld id="{0E3E944F-914B-49AF-B4A7-653939CEDC68}" type="datetimeFigureOut">
              <a:rPr lang="en-US" smtClean="0"/>
              <a:pPr/>
              <a:t>14-Aug-20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6208" y="4114800"/>
            <a:ext cx="3657600" cy="51206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Rectangle 8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0" name="Rectangle 9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1" name="Rectangle 10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2" name="Rectangle 11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18" name="Rectangle 17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9" name="Oval 18"/>
          <p:cNvSpPr/>
          <p:nvPr/>
        </p:nvSpPr>
        <p:spPr bwMode="auto">
          <a:xfrm>
            <a:off x="812800" y="3429000"/>
            <a:ext cx="1360992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1" name="Oval 20"/>
          <p:cNvSpPr/>
          <p:nvPr/>
        </p:nvSpPr>
        <p:spPr bwMode="auto">
          <a:xfrm>
            <a:off x="1454773" y="5500632"/>
            <a:ext cx="170380" cy="12717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2" name="Oval 21"/>
          <p:cNvSpPr/>
          <p:nvPr/>
        </p:nvSpPr>
        <p:spPr bwMode="auto">
          <a:xfrm>
            <a:off x="2218944" y="5791200"/>
            <a:ext cx="286443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3" name="Oval 22"/>
          <p:cNvSpPr/>
          <p:nvPr/>
        </p:nvSpPr>
        <p:spPr bwMode="auto">
          <a:xfrm>
            <a:off x="2505387" y="4479888"/>
            <a:ext cx="371788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12130592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4875342"/>
            <a:ext cx="722071" cy="83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4798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E944F-914B-49AF-B4A7-653939CEDC68}" type="datetimeFigureOut">
              <a:rPr lang="en-US" smtClean="0"/>
              <a:pPr/>
              <a:t>14-Aug-20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96081" y="6052647"/>
            <a:ext cx="812800" cy="521208"/>
          </a:xfrm>
          <a:prstGeom prst="rect">
            <a:avLst/>
          </a:prstGeom>
        </p:spPr>
        <p:txBody>
          <a:bodyPr/>
          <a:lstStyle/>
          <a:p>
            <a:fld id="{A929739C-21D7-4C61-B3F2-BE72780A842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5693664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907038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058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E944F-914B-49AF-B4A7-653939CEDC68}" type="datetimeFigureOut">
              <a:rPr lang="en-US" smtClean="0"/>
              <a:pPr/>
              <a:t>14-Aug-20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796081" y="6052647"/>
            <a:ext cx="812800" cy="521208"/>
          </a:xfrm>
          <a:prstGeom prst="rect">
            <a:avLst/>
          </a:prstGeom>
        </p:spPr>
        <p:txBody>
          <a:bodyPr/>
          <a:lstStyle/>
          <a:p>
            <a:fld id="{A929739C-21D7-4C61-B3F2-BE72780A842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58293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6096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57912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8033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E3E944F-914B-49AF-B4A7-653939CEDC68}" type="datetimeFigureOut">
              <a:rPr lang="en-US" smtClean="0"/>
              <a:pPr/>
              <a:t>14-Aug-20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10796081" y="6052647"/>
            <a:ext cx="812800" cy="521208"/>
          </a:xfrm>
          <a:prstGeom prst="rect">
            <a:avLst/>
          </a:prstGeom>
        </p:spPr>
        <p:txBody>
          <a:bodyPr rtlCol="0"/>
          <a:lstStyle/>
          <a:p>
            <a:fld id="{A929739C-21D7-4C61-B3F2-BE72780A842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5156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E944F-914B-49AF-B4A7-653939CEDC68}" type="datetimeFigureOut">
              <a:rPr lang="en-US" smtClean="0"/>
              <a:pPr/>
              <a:t>14-Aug-20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796081" y="6052647"/>
            <a:ext cx="812800" cy="521208"/>
          </a:xfrm>
          <a:prstGeom prst="rect">
            <a:avLst/>
          </a:prstGeom>
        </p:spPr>
        <p:txBody>
          <a:bodyPr/>
          <a:lstStyle/>
          <a:p>
            <a:fld id="{A929739C-21D7-4C61-B3F2-BE72780A842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9989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5547360" y="3124200"/>
            <a:ext cx="6309360" cy="6096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083040" y="274320"/>
            <a:ext cx="2036064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12" name="Rectangle 11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14" name="Oval 13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406400" y="274320"/>
            <a:ext cx="75184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E3E944F-914B-49AF-B4A7-653939CEDC68}" type="datetimeFigureOut">
              <a:rPr lang="en-US" smtClean="0"/>
              <a:pPr/>
              <a:t>14-Aug-20</a:t>
            </a:fld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10796081" y="6052647"/>
            <a:ext cx="812800" cy="521208"/>
          </a:xfrm>
          <a:prstGeom prst="rect">
            <a:avLst/>
          </a:prstGeom>
        </p:spPr>
        <p:txBody>
          <a:bodyPr rtlCol="0"/>
          <a:lstStyle/>
          <a:p>
            <a:fld id="{A929739C-21D7-4C61-B3F2-BE72780A842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03735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13" name="Oval 12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5518404" y="3124200"/>
            <a:ext cx="6309360" cy="6096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2296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21064" y="264795"/>
            <a:ext cx="2032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11" name="Rectangle 10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E3E944F-914B-49AF-B4A7-653939CEDC68}" type="datetimeFigureOut">
              <a:rPr lang="en-US" smtClean="0"/>
              <a:pPr/>
              <a:t>14-Aug-20</a:t>
            </a:fld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>
          <a:xfrm>
            <a:off x="10796081" y="6052647"/>
            <a:ext cx="812800" cy="521208"/>
          </a:xfrm>
          <a:prstGeom prst="rect">
            <a:avLst/>
          </a:prstGeom>
        </p:spPr>
        <p:txBody>
          <a:bodyPr rtlCol="0"/>
          <a:lstStyle/>
          <a:p>
            <a:fld id="{A929739C-21D7-4C61-B3F2-BE72780A842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3424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99568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10454640" y="1017843"/>
            <a:ext cx="2011680" cy="512064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E3E944F-914B-49AF-B4A7-653939CEDC68}" type="datetimeFigureOut">
              <a:rPr lang="en-US" smtClean="0"/>
              <a:pPr/>
              <a:t>14-Aug-20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9853648" y="3676280"/>
            <a:ext cx="3200400" cy="48768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016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10" name="Rectangle 9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9106" y="6086793"/>
            <a:ext cx="573934" cy="662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36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8" r:id="rId1"/>
    <p:sldLayoutId id="2147483929" r:id="rId2"/>
    <p:sldLayoutId id="2147483930" r:id="rId3"/>
    <p:sldLayoutId id="2147483931" r:id="rId4"/>
    <p:sldLayoutId id="2147483932" r:id="rId5"/>
    <p:sldLayoutId id="2147483933" r:id="rId6"/>
    <p:sldLayoutId id="2147483934" r:id="rId7"/>
    <p:sldLayoutId id="2147483935" r:id="rId8"/>
    <p:sldLayoutId id="2147483936" r:id="rId9"/>
    <p:sldLayoutId id="2147483937" r:id="rId10"/>
    <p:sldLayoutId id="2147483938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ibcsg55_touch@frontierscience.org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ibcsg.training@fstrf.org" TargetMode="Externa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hyperlink" Target="mailto:drugsupply@ibcsg.org" TargetMode="External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roland.reuling@roche.com" TargetMode="External"/><Relationship Id="rId4" Type="http://schemas.openxmlformats.org/officeDocument/2006/relationships/hyperlink" Target="mailto:kaiseraugst.global_impcomplaint_management@roche.com" TargetMode="Externa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5.xml"/><Relationship Id="rId4" Type="http://schemas.openxmlformats.org/officeDocument/2006/relationships/hyperlink" Target="mailto:drugsupply@ibcsg.org" TargetMode="Externa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hyperlink" Target="mailto:drugsupply@ibcsg.org" TargetMode="External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hyperlink" Target="mailto:drugspply@ibcsg.org" TargetMode="Externa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bcsg.org/" TargetMode="External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1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hyperlink" Target="mailto:drugsupply@ibcsg.org" TargetMode="External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ibcsg55_touch@frontierscience.org" TargetMode="Externa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3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bcsg.org/" TargetMode="Externa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5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hyperlink" Target="mailto:drugsupply@ibcsg.org" TargetMode="External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4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5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6.xml"/><Relationship Id="rId5" Type="http://schemas.openxmlformats.org/officeDocument/2006/relationships/hyperlink" Target="mailto:drugsupply@ibcsg.org" TargetMode="External"/><Relationship Id="rId4" Type="http://schemas.openxmlformats.org/officeDocument/2006/relationships/hyperlink" Target="mailto:distribution.orders@thermofisher.com" TargetMode="Externa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hyperlink" Target="mailto:kaiseraugst.gips-distribution@roche.com" TargetMode="External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png"/><Relationship Id="rId5" Type="http://schemas.openxmlformats.org/officeDocument/2006/relationships/hyperlink" Target="mailto:roland.reuling@roche.com" TargetMode="External"/><Relationship Id="rId4" Type="http://schemas.openxmlformats.org/officeDocument/2006/relationships/hyperlink" Target="mailto:drugsupply@ibcsg.org" TargetMode="Externa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9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6.e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27.png"/><Relationship Id="rId4" Type="http://schemas.openxmlformats.org/officeDocument/2006/relationships/hyperlink" Target="mailto:drugsupply@ibcsg.org" TargetMode="Externa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hyperlink" Target="mailto:drugsupply@ibcsg.org" TargetMode="External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hyperlink" Target="mailto:global.imp-tempdev@roche.com" TargetMode="External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roland.reuling@roche.com" TargetMode="External"/><Relationship Id="rId4" Type="http://schemas.openxmlformats.org/officeDocument/2006/relationships/hyperlink" Target="mailto:drugsupply@ibcsg.org" TargetMode="Externa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5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4.xml"/><Relationship Id="rId4" Type="http://schemas.openxmlformats.org/officeDocument/2006/relationships/hyperlink" Target="mailto:drugsupply@ibcsg.org" TargetMode="Externa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hyperlink" Target="mailto:drugsupply@etop-eu.org" TargetMode="External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4.xml"/><Relationship Id="rId4" Type="http://schemas.openxmlformats.org/officeDocument/2006/relationships/hyperlink" Target="mailto:global.imp-tempdev@roche.com" TargetMode="Externa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6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421924"/>
            <a:ext cx="8229600" cy="2581398"/>
          </a:xfrm>
        </p:spPr>
        <p:txBody>
          <a:bodyPr>
            <a:noAutofit/>
          </a:bodyPr>
          <a:lstStyle/>
          <a:p>
            <a:pPr algn="ctr"/>
            <a:r>
              <a:rPr lang="en-US" sz="4800" dirty="0">
                <a:solidFill>
                  <a:srgbClr val="575F6D"/>
                </a:solidFill>
                <a:latin typeface="Arial" pitchFamily="34" charset="0"/>
                <a:ea typeface="+mn-ea"/>
                <a:cs typeface="Arial" pitchFamily="34" charset="0"/>
              </a:rPr>
              <a:t>IBCSG Trial </a:t>
            </a:r>
            <a:r>
              <a:rPr lang="en-US" sz="4800" dirty="0" smtClean="0">
                <a:solidFill>
                  <a:srgbClr val="575F6D"/>
                </a:solidFill>
                <a:latin typeface="Arial" pitchFamily="34" charset="0"/>
                <a:ea typeface="+mn-ea"/>
                <a:cs typeface="Arial" pitchFamily="34" charset="0"/>
              </a:rPr>
              <a:t>55-17</a:t>
            </a:r>
            <a:r>
              <a:rPr lang="en-US" sz="4800" dirty="0">
                <a:solidFill>
                  <a:srgbClr val="575F6D"/>
                </a:solidFill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en-US" sz="4800" dirty="0">
                <a:solidFill>
                  <a:srgbClr val="575F6D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en-US" sz="4800" dirty="0" smtClean="0">
                <a:solidFill>
                  <a:srgbClr val="575F6D"/>
                </a:solidFill>
                <a:latin typeface="Arial" pitchFamily="34" charset="0"/>
                <a:ea typeface="+mn-ea"/>
                <a:cs typeface="Arial" pitchFamily="34" charset="0"/>
              </a:rPr>
              <a:t>TOUCH</a:t>
            </a:r>
            <a:r>
              <a:rPr lang="en-US" sz="24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en-US" sz="24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en-US" sz="24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en-US" sz="24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Phase II open-label, multicenter, randomized trial of neoadjuvant palbociclib in combination with hormonal therapy and HER2 blockade versus paclitaxel in combination with HER2 blockade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for postmenopausal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patients with hormone receptor positive/HER2 positive early breast cancer</a:t>
            </a:r>
            <a:r>
              <a:rPr lang="de-CH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CH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400" dirty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dirty="0" smtClean="0"/>
              <a:t>International Breast Cancer Study Group</a:t>
            </a:r>
          </a:p>
          <a:p>
            <a:r>
              <a:rPr lang="en-US" dirty="0" smtClean="0"/>
              <a:t>Susan Fischer, Lead Data Manager </a:t>
            </a:r>
          </a:p>
          <a:p>
            <a:r>
              <a:rPr lang="en-US" dirty="0" smtClean="0"/>
              <a:t>July </a:t>
            </a:r>
            <a:r>
              <a:rPr lang="en-US" dirty="0"/>
              <a:t>2020					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Includes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Amendment 1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0335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Training for New Staff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If you would like a TOUCH training for any new staff, please contact the DMC TOUCH Team and the IBCSG Center Training Office:</a:t>
            </a:r>
          </a:p>
          <a:p>
            <a:endParaRPr lang="en-US" dirty="0"/>
          </a:p>
          <a:p>
            <a:pPr lvl="1"/>
            <a:r>
              <a:rPr lang="en-US" dirty="0">
                <a:hlinkClick r:id="rId3"/>
              </a:rPr>
              <a:t>ibcsg55_touch@frontierscience.org</a:t>
            </a:r>
            <a:endParaRPr lang="en-US" dirty="0"/>
          </a:p>
          <a:p>
            <a:pPr lvl="1"/>
            <a:r>
              <a:rPr lang="en-US" dirty="0">
                <a:hlinkClick r:id="rId4"/>
              </a:rPr>
              <a:t>ibcsg.training@frontierscience.org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933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728662"/>
          </a:xfrm>
        </p:spPr>
        <p:txBody>
          <a:bodyPr/>
          <a:lstStyle/>
          <a:p>
            <a:r>
              <a:rPr lang="de-CH" dirty="0" err="1" smtClean="0"/>
              <a:t>Complaints</a:t>
            </a:r>
            <a:endParaRPr lang="de-CH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371600"/>
            <a:ext cx="9956800" cy="5102352"/>
          </a:xfrm>
        </p:spPr>
        <p:txBody>
          <a:bodyPr>
            <a:normAutofit fontScale="92500" lnSpcReduction="20000"/>
          </a:bodyPr>
          <a:lstStyle/>
          <a:p>
            <a:r>
              <a:rPr lang="de-CH" dirty="0" smtClean="0"/>
              <a:t>Report </a:t>
            </a:r>
            <a:r>
              <a:rPr lang="de-CH" dirty="0" err="1" smtClean="0"/>
              <a:t>any</a:t>
            </a:r>
            <a:r>
              <a:rPr lang="de-CH" dirty="0" smtClean="0"/>
              <a:t> </a:t>
            </a:r>
            <a:r>
              <a:rPr lang="de-CH" dirty="0" err="1" smtClean="0"/>
              <a:t>quality</a:t>
            </a:r>
            <a:r>
              <a:rPr lang="de-CH" dirty="0" smtClean="0"/>
              <a:t> </a:t>
            </a:r>
            <a:r>
              <a:rPr lang="de-CH" dirty="0" err="1" smtClean="0"/>
              <a:t>defect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err="1" smtClean="0"/>
              <a:t>palbociclib</a:t>
            </a:r>
            <a:r>
              <a:rPr lang="de-CH" dirty="0" smtClean="0"/>
              <a:t>, </a:t>
            </a:r>
            <a:r>
              <a:rPr lang="de-CH" dirty="0" err="1" smtClean="0"/>
              <a:t>pertuzumab</a:t>
            </a:r>
            <a:r>
              <a:rPr lang="de-CH" dirty="0" smtClean="0"/>
              <a:t> and </a:t>
            </a:r>
            <a:r>
              <a:rPr lang="de-CH" dirty="0" err="1" smtClean="0"/>
              <a:t>trastuzumab</a:t>
            </a:r>
            <a:r>
              <a:rPr lang="de-CH" dirty="0" smtClean="0"/>
              <a:t>!</a:t>
            </a:r>
          </a:p>
          <a:p>
            <a:pPr marL="0" indent="0">
              <a:buNone/>
            </a:pPr>
            <a:endParaRPr lang="de-CH" dirty="0" smtClean="0"/>
          </a:p>
          <a:p>
            <a:r>
              <a:rPr lang="de-CH" dirty="0" smtClean="0"/>
              <a:t>Affected medication must be stored quarantined, under the required storage conditions.</a:t>
            </a:r>
          </a:p>
          <a:p>
            <a:pPr marL="0" indent="0">
              <a:buNone/>
            </a:pPr>
            <a:endParaRPr lang="de-CH" dirty="0" smtClean="0"/>
          </a:p>
          <a:p>
            <a:r>
              <a:rPr lang="de-CH" dirty="0" err="1" smtClean="0"/>
              <a:t>If</a:t>
            </a:r>
            <a:r>
              <a:rPr lang="de-CH" dirty="0" smtClean="0"/>
              <a:t> </a:t>
            </a:r>
            <a:r>
              <a:rPr lang="de-CH" dirty="0" err="1" smtClean="0"/>
              <a:t>possible</a:t>
            </a:r>
            <a:r>
              <a:rPr lang="de-CH" dirty="0" smtClean="0"/>
              <a:t>, </a:t>
            </a:r>
            <a:r>
              <a:rPr lang="de-CH" dirty="0" err="1" smtClean="0"/>
              <a:t>have</a:t>
            </a:r>
            <a:r>
              <a:rPr lang="de-CH" dirty="0" smtClean="0"/>
              <a:t> </a:t>
            </a:r>
            <a:r>
              <a:rPr lang="de-CH" dirty="0" err="1" smtClean="0"/>
              <a:t>the</a:t>
            </a:r>
            <a:r>
              <a:rPr lang="de-CH" dirty="0" smtClean="0"/>
              <a:t> </a:t>
            </a:r>
            <a:r>
              <a:rPr lang="de-CH" dirty="0" err="1" smtClean="0"/>
              <a:t>affected</a:t>
            </a:r>
            <a:r>
              <a:rPr lang="de-CH" dirty="0" smtClean="0"/>
              <a:t> </a:t>
            </a:r>
            <a:r>
              <a:rPr lang="de-CH" dirty="0" err="1" smtClean="0"/>
              <a:t>drug</a:t>
            </a:r>
            <a:r>
              <a:rPr lang="de-CH" dirty="0" smtClean="0"/>
              <a:t> </a:t>
            </a:r>
            <a:r>
              <a:rPr lang="de-CH" dirty="0" err="1" smtClean="0"/>
              <a:t>available</a:t>
            </a:r>
            <a:r>
              <a:rPr lang="de-CH" dirty="0" smtClean="0"/>
              <a:t> </a:t>
            </a:r>
            <a:r>
              <a:rPr lang="de-CH" dirty="0" err="1" smtClean="0"/>
              <a:t>for</a:t>
            </a:r>
            <a:r>
              <a:rPr lang="de-CH" dirty="0" smtClean="0"/>
              <a:t> </a:t>
            </a:r>
            <a:r>
              <a:rPr lang="de-CH" dirty="0" err="1" smtClean="0"/>
              <a:t>further</a:t>
            </a:r>
            <a:r>
              <a:rPr lang="de-CH" dirty="0" smtClean="0"/>
              <a:t> </a:t>
            </a:r>
            <a:r>
              <a:rPr lang="de-CH" dirty="0" err="1" smtClean="0"/>
              <a:t>examiniations</a:t>
            </a:r>
            <a:r>
              <a:rPr lang="de-CH" dirty="0" smtClean="0"/>
              <a:t> and/</a:t>
            </a:r>
            <a:r>
              <a:rPr lang="de-CH" dirty="0" err="1" smtClean="0"/>
              <a:t>or</a:t>
            </a:r>
            <a:r>
              <a:rPr lang="de-CH" dirty="0" smtClean="0"/>
              <a:t> </a:t>
            </a:r>
            <a:r>
              <a:rPr lang="de-CH" dirty="0" err="1" smtClean="0"/>
              <a:t>take</a:t>
            </a:r>
            <a:r>
              <a:rPr lang="de-CH" dirty="0" smtClean="0"/>
              <a:t> </a:t>
            </a:r>
            <a:r>
              <a:rPr lang="de-CH" dirty="0" err="1" smtClean="0"/>
              <a:t>pictures</a:t>
            </a:r>
            <a:r>
              <a:rPr lang="de-CH" dirty="0" smtClean="0"/>
              <a:t>.</a:t>
            </a:r>
          </a:p>
          <a:p>
            <a:pPr marL="0" indent="0">
              <a:buNone/>
            </a:pPr>
            <a:endParaRPr lang="de-CH" dirty="0" smtClean="0"/>
          </a:p>
          <a:p>
            <a:r>
              <a:rPr lang="de-CH" dirty="0" err="1" smtClean="0"/>
              <a:t>Defects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b="1" dirty="0" err="1" smtClean="0"/>
              <a:t>palbociclib</a:t>
            </a:r>
            <a:r>
              <a:rPr lang="de-CH" dirty="0" smtClean="0"/>
              <a:t> </a:t>
            </a:r>
            <a:r>
              <a:rPr lang="de-CH" dirty="0" err="1" smtClean="0"/>
              <a:t>have</a:t>
            </a:r>
            <a:r>
              <a:rPr lang="de-CH" dirty="0" smtClean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</a:t>
            </a:r>
            <a:r>
              <a:rPr lang="de-CH" dirty="0" err="1" smtClean="0"/>
              <a:t>be</a:t>
            </a:r>
            <a:r>
              <a:rPr lang="de-CH" dirty="0" smtClean="0"/>
              <a:t> </a:t>
            </a:r>
            <a:r>
              <a:rPr lang="de-CH" dirty="0" err="1" smtClean="0"/>
              <a:t>reported</a:t>
            </a:r>
            <a:r>
              <a:rPr lang="de-CH" dirty="0" smtClean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Pfizer via </a:t>
            </a:r>
            <a:r>
              <a:rPr lang="en-US" dirty="0" smtClean="0"/>
              <a:t>IBCSG </a:t>
            </a:r>
            <a:r>
              <a:rPr lang="en-US" dirty="0"/>
              <a:t>Palbociclib Product Complaint </a:t>
            </a:r>
            <a:r>
              <a:rPr lang="en-US" dirty="0" smtClean="0"/>
              <a:t>Form. Send completed form to </a:t>
            </a:r>
            <a:r>
              <a:rPr lang="en-US" dirty="0" smtClean="0">
                <a:hlinkClick r:id="rId3"/>
              </a:rPr>
              <a:t>drugsupply@ibcsg.org</a:t>
            </a:r>
            <a:r>
              <a:rPr lang="en-US" dirty="0" smtClean="0"/>
              <a:t> </a:t>
            </a:r>
            <a:r>
              <a:rPr lang="en-US" dirty="0"/>
              <a:t>	</a:t>
            </a:r>
            <a:endParaRPr lang="de-CH" dirty="0" smtClean="0"/>
          </a:p>
          <a:p>
            <a:r>
              <a:rPr lang="de-CH" dirty="0" smtClean="0"/>
              <a:t>Defects of </a:t>
            </a:r>
            <a:r>
              <a:rPr lang="de-CH" b="1" dirty="0" smtClean="0"/>
              <a:t>pertuzumab and trastuzumab </a:t>
            </a:r>
            <a:r>
              <a:rPr lang="de-CH" dirty="0" smtClean="0"/>
              <a:t>have to be </a:t>
            </a:r>
            <a:r>
              <a:rPr lang="de-CH" dirty="0" err="1" smtClean="0"/>
              <a:t>reported</a:t>
            </a:r>
            <a:r>
              <a:rPr lang="de-CH" dirty="0" smtClean="0"/>
              <a:t> </a:t>
            </a:r>
            <a:r>
              <a:rPr lang="de-CH" dirty="0"/>
              <a:t>via PD103</a:t>
            </a:r>
          </a:p>
          <a:p>
            <a:pPr marL="0" indent="0">
              <a:buNone/>
            </a:pPr>
            <a:r>
              <a:rPr lang="de-CH" dirty="0" smtClean="0"/>
              <a:t>	</a:t>
            </a:r>
            <a:r>
              <a:rPr lang="de-CH" dirty="0" err="1" smtClean="0"/>
              <a:t>To</a:t>
            </a:r>
            <a:r>
              <a:rPr lang="de-CH" dirty="0" smtClean="0"/>
              <a:t>: </a:t>
            </a:r>
            <a:r>
              <a:rPr lang="de-CH" dirty="0"/>
              <a:t>Roche </a:t>
            </a:r>
            <a:r>
              <a:rPr lang="de-CH" dirty="0" smtClean="0">
                <a:hlinkClick r:id="rId4"/>
              </a:rPr>
              <a:t>kaiseraugst.global_impcomplaint_management@roche.com</a:t>
            </a:r>
            <a:r>
              <a:rPr lang="de-CH" dirty="0" smtClean="0"/>
              <a:t> 	Cc: IBCSG </a:t>
            </a:r>
            <a:r>
              <a:rPr lang="de-CH" dirty="0" smtClean="0">
                <a:hlinkClick r:id="rId3"/>
              </a:rPr>
              <a:t>drugsupply@ibcsg.org</a:t>
            </a:r>
            <a:r>
              <a:rPr lang="de-CH" dirty="0" smtClean="0"/>
              <a:t> and Roche ICTM			</a:t>
            </a:r>
            <a:r>
              <a:rPr lang="de-CH" dirty="0" smtClean="0">
                <a:hlinkClick r:id="rId5"/>
              </a:rPr>
              <a:t>roland.reuling@roche.com</a:t>
            </a:r>
            <a:r>
              <a:rPr lang="de-CH" dirty="0" smtClean="0"/>
              <a:t>. 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925361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15900" y="273050"/>
            <a:ext cx="4282189" cy="1022350"/>
          </a:xfrm>
        </p:spPr>
        <p:txBody>
          <a:bodyPr>
            <a:normAutofit fontScale="90000"/>
          </a:bodyPr>
          <a:lstStyle/>
          <a:p>
            <a:r>
              <a:rPr lang="de-CH" dirty="0" err="1" smtClean="0"/>
              <a:t>Product</a:t>
            </a:r>
            <a:r>
              <a:rPr lang="de-CH" dirty="0" smtClean="0"/>
              <a:t> </a:t>
            </a:r>
            <a:r>
              <a:rPr lang="de-CH" dirty="0" err="1" smtClean="0"/>
              <a:t>Complaint</a:t>
            </a:r>
            <a:r>
              <a:rPr lang="de-CH" dirty="0" smtClean="0"/>
              <a:t/>
            </a:r>
            <a:br>
              <a:rPr lang="de-CH" dirty="0" smtClean="0"/>
            </a:br>
            <a:r>
              <a:rPr lang="de-CH" dirty="0" smtClean="0"/>
              <a:t>Reporting </a:t>
            </a:r>
            <a:r>
              <a:rPr lang="de-CH" dirty="0" err="1" smtClean="0"/>
              <a:t>Palbociclib</a:t>
            </a:r>
            <a:endParaRPr lang="de-CH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8089" y="135320"/>
            <a:ext cx="6987393" cy="6506779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520700" y="2483846"/>
            <a:ext cx="3646044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320" indent="-274320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</a:pPr>
            <a:r>
              <a:rPr lang="de-CH" sz="2400" dirty="0" err="1">
                <a:latin typeface="Arial" pitchFamily="34" charset="0"/>
                <a:cs typeface="Arial" pitchFamily="34" charset="0"/>
              </a:rPr>
              <a:t>Complete</a:t>
            </a:r>
            <a:r>
              <a:rPr lang="de-CH" sz="2400" dirty="0">
                <a:latin typeface="Arial" pitchFamily="34" charset="0"/>
                <a:cs typeface="Arial" pitchFamily="34" charset="0"/>
              </a:rPr>
              <a:t> all </a:t>
            </a:r>
            <a:r>
              <a:rPr lang="de-CH" sz="2400" dirty="0" err="1">
                <a:latin typeface="Arial" pitchFamily="34" charset="0"/>
                <a:cs typeface="Arial" pitchFamily="34" charset="0"/>
              </a:rPr>
              <a:t>required</a:t>
            </a:r>
            <a:r>
              <a:rPr lang="de-CH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de-CH" sz="2400" dirty="0" err="1">
                <a:latin typeface="Arial" pitchFamily="34" charset="0"/>
                <a:cs typeface="Arial" pitchFamily="34" charset="0"/>
              </a:rPr>
              <a:t>fields</a:t>
            </a:r>
            <a:r>
              <a:rPr lang="de-CH" sz="2400" dirty="0">
                <a:latin typeface="Arial" pitchFamily="34" charset="0"/>
                <a:cs typeface="Arial" pitchFamily="34" charset="0"/>
              </a:rPr>
              <a:t> in </a:t>
            </a:r>
            <a:r>
              <a:rPr lang="de-CH" sz="2400" dirty="0" err="1">
                <a:latin typeface="Arial" pitchFamily="34" charset="0"/>
                <a:cs typeface="Arial" pitchFamily="34" charset="0"/>
              </a:rPr>
              <a:t>section</a:t>
            </a:r>
            <a:r>
              <a:rPr lang="de-CH" sz="2400" dirty="0">
                <a:latin typeface="Arial" pitchFamily="34" charset="0"/>
                <a:cs typeface="Arial" pitchFamily="34" charset="0"/>
              </a:rPr>
              <a:t> A.</a:t>
            </a:r>
          </a:p>
          <a:p>
            <a:pPr marL="274320" indent="-274320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</a:pPr>
            <a:endParaRPr lang="de-CH" sz="2400" dirty="0">
              <a:latin typeface="Arial" pitchFamily="34" charset="0"/>
              <a:cs typeface="Arial" pitchFamily="34" charset="0"/>
            </a:endParaRPr>
          </a:p>
          <a:p>
            <a:pPr marL="274320" indent="-274320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</a:pPr>
            <a:r>
              <a:rPr lang="de-CH" sz="2400" dirty="0">
                <a:latin typeface="Arial" pitchFamily="34" charset="0"/>
                <a:cs typeface="Arial" pitchFamily="34" charset="0"/>
              </a:rPr>
              <a:t>Send </a:t>
            </a:r>
            <a:r>
              <a:rPr lang="de-CH" sz="2400" dirty="0" err="1">
                <a:latin typeface="Arial" pitchFamily="34" charset="0"/>
                <a:cs typeface="Arial" pitchFamily="34" charset="0"/>
              </a:rPr>
              <a:t>the</a:t>
            </a:r>
            <a:r>
              <a:rPr lang="de-CH" sz="2400" dirty="0">
                <a:latin typeface="Arial" pitchFamily="34" charset="0"/>
                <a:cs typeface="Arial" pitchFamily="34" charset="0"/>
              </a:rPr>
              <a:t> form </a:t>
            </a:r>
            <a:r>
              <a:rPr lang="de-CH" sz="2400" dirty="0" err="1">
                <a:latin typeface="Arial" pitchFamily="34" charset="0"/>
                <a:cs typeface="Arial" pitchFamily="34" charset="0"/>
              </a:rPr>
              <a:t>to</a:t>
            </a:r>
            <a:r>
              <a:rPr lang="de-CH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de-CH" sz="2400" dirty="0" smtClean="0">
                <a:latin typeface="Arial" pitchFamily="34" charset="0"/>
                <a:cs typeface="Arial" pitchFamily="34" charset="0"/>
                <a:hlinkClick r:id="rId4"/>
              </a:rPr>
              <a:t>drugsupply@ibcsg.org</a:t>
            </a:r>
            <a:r>
              <a:rPr lang="de-CH" sz="2400" dirty="0">
                <a:latin typeface="Arial" pitchFamily="34" charset="0"/>
                <a:cs typeface="Arial" pitchFamily="34" charset="0"/>
              </a:rPr>
              <a:t>.</a:t>
            </a:r>
            <a:r>
              <a:rPr lang="de-CH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de-CH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984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764492"/>
          </a:xfrm>
        </p:spPr>
        <p:txBody>
          <a:bodyPr/>
          <a:lstStyle/>
          <a:p>
            <a:r>
              <a:rPr lang="de-CH" dirty="0" smtClean="0"/>
              <a:t>Drug </a:t>
            </a:r>
            <a:r>
              <a:rPr lang="de-CH" dirty="0" err="1" smtClean="0"/>
              <a:t>Accountability</a:t>
            </a:r>
            <a:r>
              <a:rPr lang="de-CH" dirty="0" smtClean="0"/>
              <a:t> Log</a:t>
            </a:r>
            <a:endParaRPr lang="de-CH" dirty="0"/>
          </a:p>
        </p:txBody>
      </p:sp>
      <p:sp>
        <p:nvSpPr>
          <p:cNvPr id="12" name="TextBox 11"/>
          <p:cNvSpPr txBox="1"/>
          <p:nvPr/>
        </p:nvSpPr>
        <p:spPr>
          <a:xfrm>
            <a:off x="771525" y="5886450"/>
            <a:ext cx="9629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CH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609600" y="1257300"/>
            <a:ext cx="10439400" cy="5216652"/>
          </a:xfrm>
        </p:spPr>
        <p:txBody>
          <a:bodyPr/>
          <a:lstStyle/>
          <a:p>
            <a:pPr marL="0" indent="0">
              <a:buNone/>
            </a:pPr>
            <a:endParaRPr lang="de-CH" sz="2200" dirty="0" smtClean="0"/>
          </a:p>
          <a:p>
            <a:pPr marL="0" indent="0">
              <a:buNone/>
            </a:pPr>
            <a:r>
              <a:rPr lang="de-CH" sz="2200" dirty="0" err="1" smtClean="0"/>
              <a:t>Document</a:t>
            </a:r>
            <a:r>
              <a:rPr lang="de-CH" sz="2200" dirty="0" smtClean="0"/>
              <a:t> all </a:t>
            </a:r>
            <a:r>
              <a:rPr lang="de-CH" sz="2200" dirty="0" err="1" smtClean="0"/>
              <a:t>drug</a:t>
            </a:r>
            <a:r>
              <a:rPr lang="de-CH" sz="2200" dirty="0" smtClean="0"/>
              <a:t> </a:t>
            </a:r>
            <a:r>
              <a:rPr lang="de-CH" sz="2200" dirty="0" err="1" smtClean="0"/>
              <a:t>movements</a:t>
            </a:r>
            <a:r>
              <a:rPr lang="de-CH" sz="2200" dirty="0" smtClean="0"/>
              <a:t> </a:t>
            </a:r>
            <a:r>
              <a:rPr lang="de-CH" sz="2200" dirty="0" err="1" smtClean="0"/>
              <a:t>for</a:t>
            </a:r>
            <a:r>
              <a:rPr lang="de-CH" sz="2200" dirty="0" smtClean="0"/>
              <a:t> </a:t>
            </a:r>
            <a:r>
              <a:rPr lang="de-CH" sz="2200" dirty="0" err="1" smtClean="0"/>
              <a:t>Palbociclib</a:t>
            </a:r>
            <a:r>
              <a:rPr lang="de-CH" sz="2200" dirty="0" smtClean="0"/>
              <a:t>, </a:t>
            </a:r>
            <a:r>
              <a:rPr lang="de-CH" sz="2200" dirty="0" err="1" smtClean="0"/>
              <a:t>Pertuzumab,Trastuzumab</a:t>
            </a:r>
            <a:r>
              <a:rPr lang="de-CH" sz="2200" dirty="0" smtClean="0"/>
              <a:t> on </a:t>
            </a:r>
            <a:r>
              <a:rPr lang="de-CH" sz="2200" dirty="0" err="1" smtClean="0"/>
              <a:t>the</a:t>
            </a:r>
            <a:r>
              <a:rPr lang="de-CH" sz="2200" dirty="0" smtClean="0"/>
              <a:t> </a:t>
            </a:r>
            <a:r>
              <a:rPr lang="de-CH" sz="2200" dirty="0" err="1" smtClean="0"/>
              <a:t>Accountability</a:t>
            </a:r>
            <a:r>
              <a:rPr lang="de-CH" sz="2200" dirty="0" smtClean="0"/>
              <a:t> Log</a:t>
            </a:r>
          </a:p>
          <a:p>
            <a:pPr marL="0" indent="0">
              <a:buNone/>
            </a:pPr>
            <a:endParaRPr lang="de-CH" sz="2200" dirty="0" smtClean="0"/>
          </a:p>
          <a:p>
            <a:pPr marL="0" indent="0">
              <a:buNone/>
            </a:pPr>
            <a:endParaRPr lang="de-CH" dirty="0"/>
          </a:p>
          <a:p>
            <a:pPr marL="0" indent="0">
              <a:buNone/>
            </a:pPr>
            <a:endParaRPr lang="de-CH" dirty="0" smtClean="0"/>
          </a:p>
          <a:p>
            <a:pPr marL="0" indent="0">
              <a:buNone/>
            </a:pPr>
            <a:endParaRPr lang="de-CH" dirty="0"/>
          </a:p>
          <a:p>
            <a:endParaRPr lang="de-CH" dirty="0" smtClean="0"/>
          </a:p>
          <a:p>
            <a:pPr marL="0" indent="0">
              <a:buNone/>
            </a:pPr>
            <a:endParaRPr lang="de-CH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525" y="2723465"/>
            <a:ext cx="10111112" cy="298518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525" y="6044919"/>
            <a:ext cx="9327688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175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741362"/>
          </a:xfrm>
        </p:spPr>
        <p:txBody>
          <a:bodyPr/>
          <a:lstStyle/>
          <a:p>
            <a:r>
              <a:rPr lang="de-CH" dirty="0" smtClean="0"/>
              <a:t>Dispensing Log Palbociclib</a:t>
            </a:r>
            <a:endParaRPr lang="de-CH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609600" y="1469579"/>
            <a:ext cx="10934700" cy="5004373"/>
          </a:xfrm>
        </p:spPr>
        <p:txBody>
          <a:bodyPr/>
          <a:lstStyle/>
          <a:p>
            <a:pPr marL="0" indent="0">
              <a:buNone/>
            </a:pPr>
            <a:r>
              <a:rPr lang="en-US" sz="2200" dirty="0" smtClean="0"/>
              <a:t>Capture palbociclib boxes </a:t>
            </a:r>
            <a:r>
              <a:rPr lang="en-US" sz="2200" dirty="0"/>
              <a:t>dispensed to patients and number of capsules </a:t>
            </a:r>
            <a:r>
              <a:rPr lang="en-US" sz="2200" dirty="0" smtClean="0"/>
              <a:t>returned.</a:t>
            </a:r>
          </a:p>
          <a:p>
            <a:endParaRPr lang="en-US" dirty="0"/>
          </a:p>
          <a:p>
            <a:endParaRPr lang="de-CH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1188" y="2328926"/>
            <a:ext cx="8802195" cy="34163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6033705"/>
            <a:ext cx="9816530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413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546080" cy="677862"/>
          </a:xfrm>
        </p:spPr>
        <p:txBody>
          <a:bodyPr>
            <a:normAutofit fontScale="90000"/>
          </a:bodyPr>
          <a:lstStyle/>
          <a:p>
            <a:r>
              <a:rPr lang="de-CH" dirty="0" err="1" smtClean="0"/>
              <a:t>Destruction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err="1" smtClean="0"/>
              <a:t>palbociclib</a:t>
            </a:r>
            <a:r>
              <a:rPr lang="de-CH" dirty="0" smtClean="0"/>
              <a:t>, </a:t>
            </a:r>
            <a:r>
              <a:rPr lang="de-CH" dirty="0" err="1" smtClean="0"/>
              <a:t>pertuzumab</a:t>
            </a:r>
            <a:r>
              <a:rPr lang="de-CH" dirty="0" smtClean="0"/>
              <a:t> and </a:t>
            </a:r>
            <a:r>
              <a:rPr lang="de-CH" dirty="0" err="1" smtClean="0"/>
              <a:t>trastuzumab</a:t>
            </a:r>
            <a:endParaRPr lang="de-CH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609600" y="1429789"/>
            <a:ext cx="9956800" cy="5044163"/>
          </a:xfrm>
        </p:spPr>
        <p:txBody>
          <a:bodyPr>
            <a:normAutofit/>
          </a:bodyPr>
          <a:lstStyle/>
          <a:p>
            <a:r>
              <a:rPr lang="de-CH" sz="2200" dirty="0" err="1" smtClean="0"/>
              <a:t>Destruction</a:t>
            </a:r>
            <a:r>
              <a:rPr lang="de-CH" sz="2200" dirty="0" smtClean="0"/>
              <a:t> </a:t>
            </a:r>
            <a:r>
              <a:rPr lang="de-CH" sz="2200" dirty="0" err="1" smtClean="0"/>
              <a:t>approval</a:t>
            </a:r>
            <a:r>
              <a:rPr lang="de-CH" sz="2200" dirty="0" smtClean="0"/>
              <a:t> </a:t>
            </a:r>
            <a:r>
              <a:rPr lang="de-CH" sz="2200" dirty="0" err="1" smtClean="0"/>
              <a:t>for</a:t>
            </a:r>
            <a:r>
              <a:rPr lang="de-CH" sz="2200" dirty="0" smtClean="0"/>
              <a:t> </a:t>
            </a:r>
            <a:r>
              <a:rPr lang="de-CH" sz="2200" dirty="0" err="1" smtClean="0"/>
              <a:t>unused</a:t>
            </a:r>
            <a:r>
              <a:rPr lang="de-CH" sz="2200" dirty="0" smtClean="0"/>
              <a:t> </a:t>
            </a:r>
            <a:r>
              <a:rPr lang="de-CH" sz="2200" dirty="0" err="1" smtClean="0"/>
              <a:t>palbociclib</a:t>
            </a:r>
            <a:r>
              <a:rPr lang="de-CH" sz="2200" dirty="0" smtClean="0"/>
              <a:t>, </a:t>
            </a:r>
            <a:r>
              <a:rPr lang="de-CH" sz="2200" dirty="0" err="1" smtClean="0"/>
              <a:t>pertuzumab</a:t>
            </a:r>
            <a:r>
              <a:rPr lang="de-CH" sz="2200" dirty="0" smtClean="0"/>
              <a:t> and </a:t>
            </a:r>
            <a:r>
              <a:rPr lang="de-CH" sz="2200" dirty="0" err="1" smtClean="0"/>
              <a:t>trastuzumab</a:t>
            </a:r>
            <a:r>
              <a:rPr lang="de-CH" sz="2200" dirty="0" smtClean="0"/>
              <a:t> </a:t>
            </a:r>
            <a:r>
              <a:rPr lang="de-CH" sz="2200" dirty="0" err="1" smtClean="0"/>
              <a:t>from</a:t>
            </a:r>
            <a:r>
              <a:rPr lang="de-CH" sz="2200" dirty="0" smtClean="0"/>
              <a:t> IBCSG </a:t>
            </a:r>
            <a:r>
              <a:rPr lang="de-CH" sz="2200" dirty="0" err="1" smtClean="0"/>
              <a:t>is</a:t>
            </a:r>
            <a:r>
              <a:rPr lang="de-CH" sz="2200" dirty="0" smtClean="0"/>
              <a:t> </a:t>
            </a:r>
            <a:r>
              <a:rPr lang="de-CH" sz="2200" dirty="0" err="1" smtClean="0"/>
              <a:t>needed</a:t>
            </a:r>
            <a:r>
              <a:rPr lang="de-CH" sz="2200" dirty="0" smtClean="0"/>
              <a:t>.</a:t>
            </a:r>
          </a:p>
          <a:p>
            <a:endParaRPr lang="de-CH" sz="1200" dirty="0" smtClean="0"/>
          </a:p>
          <a:p>
            <a:r>
              <a:rPr lang="de-CH" sz="2200" dirty="0" smtClean="0"/>
              <a:t>Sites </a:t>
            </a:r>
            <a:r>
              <a:rPr lang="de-CH" sz="2200" dirty="0" err="1" smtClean="0"/>
              <a:t>can</a:t>
            </a:r>
            <a:r>
              <a:rPr lang="de-CH" sz="2200" dirty="0" smtClean="0"/>
              <a:t> </a:t>
            </a:r>
            <a:r>
              <a:rPr lang="de-CH" sz="2200" dirty="0" err="1" smtClean="0"/>
              <a:t>destroy</a:t>
            </a:r>
            <a:r>
              <a:rPr lang="de-CH" sz="2200" dirty="0" smtClean="0"/>
              <a:t> per </a:t>
            </a:r>
            <a:r>
              <a:rPr lang="de-CH" sz="2200" dirty="0" err="1" smtClean="0"/>
              <a:t>local</a:t>
            </a:r>
            <a:r>
              <a:rPr lang="de-CH" sz="2200" dirty="0" smtClean="0"/>
              <a:t> </a:t>
            </a:r>
            <a:r>
              <a:rPr lang="de-CH" sz="2200" dirty="0" err="1" smtClean="0"/>
              <a:t>requirements</a:t>
            </a:r>
            <a:r>
              <a:rPr lang="de-CH" sz="2200" dirty="0" smtClean="0"/>
              <a:t>. </a:t>
            </a:r>
            <a:r>
              <a:rPr lang="de-CH" sz="2200" dirty="0" err="1" smtClean="0"/>
              <a:t>If</a:t>
            </a:r>
            <a:r>
              <a:rPr lang="de-CH" sz="2200" dirty="0" smtClean="0"/>
              <a:t> </a:t>
            </a:r>
            <a:r>
              <a:rPr lang="de-CH" sz="2200" dirty="0" err="1" smtClean="0"/>
              <a:t>you</a:t>
            </a:r>
            <a:r>
              <a:rPr lang="de-CH" sz="2200" dirty="0" smtClean="0"/>
              <a:t> </a:t>
            </a:r>
            <a:r>
              <a:rPr lang="de-CH" sz="2200" dirty="0" err="1" smtClean="0"/>
              <a:t>are</a:t>
            </a:r>
            <a:r>
              <a:rPr lang="de-CH" sz="2200" dirty="0" smtClean="0"/>
              <a:t> not </a:t>
            </a:r>
            <a:r>
              <a:rPr lang="de-CH" sz="2200" dirty="0" err="1" smtClean="0"/>
              <a:t>allowed</a:t>
            </a:r>
            <a:r>
              <a:rPr lang="de-CH" sz="2200" dirty="0" smtClean="0"/>
              <a:t> </a:t>
            </a:r>
            <a:r>
              <a:rPr lang="de-CH" sz="2200" dirty="0" err="1" smtClean="0"/>
              <a:t>to</a:t>
            </a:r>
            <a:r>
              <a:rPr lang="de-CH" sz="2200" dirty="0" smtClean="0"/>
              <a:t> </a:t>
            </a:r>
            <a:r>
              <a:rPr lang="de-CH" sz="2200" dirty="0" err="1" smtClean="0"/>
              <a:t>destroy</a:t>
            </a:r>
            <a:r>
              <a:rPr lang="de-CH" sz="2200" dirty="0" smtClean="0"/>
              <a:t> </a:t>
            </a:r>
            <a:r>
              <a:rPr lang="de-CH" sz="2200" dirty="0" err="1" smtClean="0"/>
              <a:t>locally</a:t>
            </a:r>
            <a:r>
              <a:rPr lang="de-CH" sz="2200" dirty="0" smtClean="0"/>
              <a:t>, </a:t>
            </a:r>
            <a:r>
              <a:rPr lang="de-CH" sz="2200" dirty="0" err="1" smtClean="0"/>
              <a:t>contact</a:t>
            </a:r>
            <a:r>
              <a:rPr lang="de-CH" sz="2200" dirty="0" smtClean="0"/>
              <a:t> </a:t>
            </a:r>
            <a:r>
              <a:rPr lang="de-CH" sz="2200" dirty="0" smtClean="0">
                <a:hlinkClick r:id="rId3"/>
              </a:rPr>
              <a:t>drugsupply@ibcsg.org</a:t>
            </a:r>
            <a:r>
              <a:rPr lang="de-CH" sz="2200" dirty="0" smtClean="0"/>
              <a:t> </a:t>
            </a:r>
            <a:r>
              <a:rPr lang="de-CH" sz="2200" dirty="0" err="1" smtClean="0"/>
              <a:t>or</a:t>
            </a:r>
            <a:r>
              <a:rPr lang="de-CH" sz="2200" dirty="0" smtClean="0"/>
              <a:t> </a:t>
            </a:r>
            <a:r>
              <a:rPr lang="de-CH" sz="2200" dirty="0" err="1" smtClean="0"/>
              <a:t>your</a:t>
            </a:r>
            <a:r>
              <a:rPr lang="de-CH" sz="2200" dirty="0" smtClean="0"/>
              <a:t> </a:t>
            </a:r>
            <a:r>
              <a:rPr lang="de-CH" sz="2200" dirty="0" err="1" smtClean="0"/>
              <a:t>monitor</a:t>
            </a:r>
            <a:r>
              <a:rPr lang="de-CH" sz="2200" dirty="0" smtClean="0"/>
              <a:t>.</a:t>
            </a:r>
          </a:p>
          <a:p>
            <a:pPr marL="0" indent="0">
              <a:buNone/>
            </a:pPr>
            <a:endParaRPr lang="de-CH" sz="1200" dirty="0" smtClean="0"/>
          </a:p>
          <a:p>
            <a:r>
              <a:rPr lang="de-CH" sz="2200" dirty="0" smtClean="0"/>
              <a:t>Destruction has to be recorded on the respective drug Accountability Log &amp;</a:t>
            </a:r>
            <a:r>
              <a:rPr lang="de-CH" sz="2200" dirty="0"/>
              <a:t> s</a:t>
            </a:r>
            <a:r>
              <a:rPr lang="de-CH" sz="2200" dirty="0" smtClean="0"/>
              <a:t>ites to send a destruction certificate to </a:t>
            </a:r>
            <a:r>
              <a:rPr lang="de-CH" sz="2200" dirty="0" smtClean="0">
                <a:hlinkClick r:id="rId4"/>
              </a:rPr>
              <a:t>drugsupply@ibcsg.org</a:t>
            </a:r>
            <a:endParaRPr lang="de-CH" sz="2200" dirty="0" smtClean="0"/>
          </a:p>
          <a:p>
            <a:endParaRPr lang="de-CH" sz="2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0691" y="4338476"/>
            <a:ext cx="6822209" cy="251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429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Drug Supply Manual</a:t>
            </a:r>
            <a:endParaRPr lang="de-CH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0" y="2261061"/>
            <a:ext cx="6517178" cy="403496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1400" dirty="0"/>
          </a:p>
          <a:p>
            <a:endParaRPr lang="en-US" sz="1400" dirty="0" smtClean="0"/>
          </a:p>
          <a:p>
            <a:endParaRPr lang="en-US" sz="1400" dirty="0"/>
          </a:p>
          <a:p>
            <a:endParaRPr lang="en-US" sz="1400" dirty="0" smtClean="0"/>
          </a:p>
          <a:p>
            <a:endParaRPr lang="en-US" sz="1400" dirty="0"/>
          </a:p>
          <a:p>
            <a:endParaRPr lang="en-US" sz="1400" dirty="0" smtClean="0"/>
          </a:p>
          <a:p>
            <a:endParaRPr lang="en-US" sz="1400" dirty="0"/>
          </a:p>
          <a:p>
            <a:endParaRPr lang="en-US" sz="1400" dirty="0" smtClean="0"/>
          </a:p>
          <a:p>
            <a:endParaRPr lang="en-US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609600" y="2801214"/>
            <a:ext cx="590757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For details consult the Drug Supply Manual</a:t>
            </a: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It can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be downloaded from the website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www.ibcsg.org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6739" y="1104315"/>
            <a:ext cx="3420152" cy="487112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46860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Contacts</a:t>
            </a:r>
            <a:endParaRPr lang="de-CH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564342"/>
            <a:ext cx="10602259" cy="4873752"/>
          </a:xfrm>
        </p:spPr>
        <p:txBody>
          <a:bodyPr>
            <a:noAutofit/>
          </a:bodyPr>
          <a:lstStyle/>
          <a:p>
            <a:endParaRPr lang="de-CH" sz="1400" dirty="0"/>
          </a:p>
          <a:p>
            <a:pPr marL="0" indent="0" algn="ctr">
              <a:buNone/>
            </a:pPr>
            <a:r>
              <a:rPr lang="en-US" sz="1800" dirty="0" smtClean="0"/>
              <a:t>IBCSG Coordinating Center, Bern, Switzerland: +41 31 511 94 00</a:t>
            </a:r>
          </a:p>
          <a:p>
            <a:pPr marL="0" indent="0" algn="ctr">
              <a:buNone/>
            </a:pPr>
            <a:endParaRPr lang="en-US" sz="1800" dirty="0"/>
          </a:p>
          <a:p>
            <a:pPr marL="0" indent="0" algn="ctr">
              <a:buNone/>
            </a:pPr>
            <a:r>
              <a:rPr lang="en-US" sz="1800" dirty="0" smtClean="0"/>
              <a:t>IBCSG Drug Supply Office: </a:t>
            </a:r>
            <a:r>
              <a:rPr lang="en-US" sz="1800" dirty="0" smtClean="0">
                <a:hlinkClick r:id="rId3"/>
              </a:rPr>
              <a:t>drugsupply@ibcsg.org</a:t>
            </a:r>
            <a:endParaRPr lang="en-US" sz="1800" dirty="0" smtClean="0"/>
          </a:p>
          <a:p>
            <a:pPr marL="0" indent="0" algn="ctr">
              <a:buNone/>
            </a:pPr>
            <a:endParaRPr lang="en-US" sz="1800" dirty="0"/>
          </a:p>
          <a:p>
            <a:pPr marL="0" indent="0" algn="ctr">
              <a:buNone/>
            </a:pPr>
            <a:r>
              <a:rPr lang="en-US" sz="1800" dirty="0" smtClean="0"/>
              <a:t>Trial Coordination, Data Management Center, Amherst, USA: </a:t>
            </a:r>
            <a:r>
              <a:rPr lang="en-US" sz="1800" dirty="0" smtClean="0">
                <a:hlinkClick r:id="rId4"/>
              </a:rPr>
              <a:t>ibcsg55_touch@frontierscience.org</a:t>
            </a:r>
            <a:endParaRPr lang="en-US" sz="1800" dirty="0" smtClean="0"/>
          </a:p>
          <a:p>
            <a:pPr marL="0" indent="0" algn="ctr">
              <a:buNone/>
            </a:pPr>
            <a:r>
              <a:rPr lang="en-US" sz="1800" dirty="0" smtClean="0"/>
              <a:t>	</a:t>
            </a:r>
          </a:p>
          <a:p>
            <a:pPr marL="0" indent="0"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112036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Reminders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549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Reminders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If it isn’t documented, it isn’t done.</a:t>
            </a:r>
          </a:p>
          <a:p>
            <a:endParaRPr lang="en-US" dirty="0" smtClean="0"/>
          </a:p>
          <a:p>
            <a:r>
              <a:rPr lang="en-US" dirty="0"/>
              <a:t>Your </a:t>
            </a:r>
            <a:r>
              <a:rPr lang="en-US" dirty="0" err="1" smtClean="0"/>
              <a:t>DFexplore</a:t>
            </a:r>
            <a:r>
              <a:rPr lang="en-US" dirty="0" smtClean="0"/>
              <a:t> </a:t>
            </a:r>
            <a:r>
              <a:rPr lang="en-US" dirty="0"/>
              <a:t>login is unique and is NOT to be shared with anyone for </a:t>
            </a:r>
            <a:r>
              <a:rPr lang="en-US" b="1" u="sng" dirty="0"/>
              <a:t>any</a:t>
            </a:r>
            <a:r>
              <a:rPr lang="en-US" dirty="0"/>
              <a:t> reason! 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Tab through the fields on the </a:t>
            </a:r>
            <a:r>
              <a:rPr lang="en-US" dirty="0" err="1" smtClean="0"/>
              <a:t>DFexplore</a:t>
            </a:r>
            <a:r>
              <a:rPr lang="en-US" dirty="0" smtClean="0"/>
              <a:t> forms to ensure they are completed correctly.</a:t>
            </a:r>
          </a:p>
          <a:p>
            <a:endParaRPr lang="en-US" dirty="0" smtClean="0"/>
          </a:p>
          <a:p>
            <a:r>
              <a:rPr lang="en-US" dirty="0" smtClean="0"/>
              <a:t>Report any staff or PI change to the trial team immediately. We will ensure the new team members have appropriate access.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3848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Reminders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Members of the Study Team -- IBCSG Trial Coordinators, Data Managers, Monitors are great resources and are available to assist you throughout the trial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/>
              <a:t>The IBCSG website has valuable resources. Remember to login to make use of these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/>
              <a:t>The Data Manager’s Manual should be available to you while completing the CRFs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smtClean="0"/>
              <a:t>IBCSG has created a prescreening log to assist with patient recruitment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050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Handling PI changes</a:t>
            </a:r>
          </a:p>
        </p:txBody>
      </p:sp>
      <p:sp>
        <p:nvSpPr>
          <p:cNvPr id="20483" name="Content Placeholder 5"/>
          <p:cNvSpPr>
            <a:spLocks noGrp="1"/>
          </p:cNvSpPr>
          <p:nvPr>
            <p:ph sz="quarter" idx="1"/>
          </p:nvPr>
        </p:nvSpPr>
        <p:spPr>
          <a:xfrm>
            <a:off x="1981200" y="1600201"/>
            <a:ext cx="7467600" cy="4873625"/>
          </a:xfrm>
        </p:spPr>
        <p:txBody>
          <a:bodyPr/>
          <a:lstStyle/>
          <a:p>
            <a:r>
              <a:rPr lang="en-US" dirty="0" smtClean="0"/>
              <a:t>If the Principal Investigator withdraws for any reason(s) before completion of the trial, a suitably qualified successor should be appointed to take over responsibility for the conduct of the study.  </a:t>
            </a:r>
          </a:p>
          <a:p>
            <a:pPr algn="ctr">
              <a:buFont typeface="Wingdings" pitchFamily="2" charset="2"/>
              <a:buNone/>
            </a:pPr>
            <a:endParaRPr lang="en-US" b="1" dirty="0" smtClean="0">
              <a:solidFill>
                <a:srgbClr val="FF6623"/>
              </a:solidFill>
            </a:endParaRPr>
          </a:p>
          <a:p>
            <a:pPr algn="ctr">
              <a:buFont typeface="Wingdings" pitchFamily="2" charset="2"/>
              <a:buNone/>
            </a:pPr>
            <a:endParaRPr lang="en-US" b="1" dirty="0" smtClean="0">
              <a:solidFill>
                <a:srgbClr val="FF6623"/>
              </a:solidFill>
            </a:endParaRPr>
          </a:p>
          <a:p>
            <a:pPr algn="ctr">
              <a:buFont typeface="Wingdings" pitchFamily="2" charset="2"/>
              <a:buNone/>
            </a:pPr>
            <a:r>
              <a:rPr lang="en-US" b="1" dirty="0" smtClean="0">
                <a:solidFill>
                  <a:srgbClr val="FF6623"/>
                </a:solidFill>
              </a:rPr>
              <a:t>Any changes in PI should be communicated to IBCSG staff immediately. </a:t>
            </a:r>
          </a:p>
        </p:txBody>
      </p:sp>
    </p:spTree>
    <p:extLst>
      <p:ext uri="{BB962C8B-B14F-4D97-AF65-F5344CB8AC3E}">
        <p14:creationId xmlns:p14="http://schemas.microsoft.com/office/powerpoint/2010/main" val="336992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Trial </a:t>
            </a:r>
            <a:r>
              <a:rPr lang="en-US" dirty="0" smtClean="0"/>
              <a:t>Contacts and resources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609600" y="1417638"/>
            <a:ext cx="9956800" cy="4873752"/>
          </a:xfrm>
        </p:spPr>
        <p:txBody>
          <a:bodyPr/>
          <a:lstStyle/>
          <a:p>
            <a:pPr lvl="1"/>
            <a:endParaRPr lang="en-US" dirty="0"/>
          </a:p>
          <a:p>
            <a:pPr marL="365760" lvl="1" indent="0">
              <a:buNone/>
            </a:pPr>
            <a:endParaRPr lang="en-US" dirty="0" smtClean="0"/>
          </a:p>
          <a:p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7781987"/>
              </p:ext>
            </p:extLst>
          </p:nvPr>
        </p:nvGraphicFramePr>
        <p:xfrm>
          <a:off x="1485899" y="1417637"/>
          <a:ext cx="8528958" cy="51718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347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9166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30256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6804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Email / Web Link</a:t>
                      </a:r>
                      <a:endParaRPr lang="en-US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Recipient / Location</a:t>
                      </a:r>
                      <a:endParaRPr lang="en-US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Purpose</a:t>
                      </a:r>
                      <a:endParaRPr lang="en-US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4021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sng" dirty="0" smtClean="0">
                          <a:solidFill>
                            <a:schemeClr val="tx1"/>
                          </a:solidFill>
                          <a:effectLst/>
                        </a:rPr>
                        <a:t>ibcsg55_TOUCH@frontierscience.org</a:t>
                      </a:r>
                      <a:r>
                        <a:rPr lang="en-US" sz="10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IBCSG DMC DMs and TCs</a:t>
                      </a:r>
                      <a:endParaRPr lang="en-US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Questions regarding topics such as:</a:t>
                      </a: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</a:pPr>
                      <a:r>
                        <a:rPr lang="en-US" sz="1000" dirty="0">
                          <a:effectLst/>
                        </a:rPr>
                        <a:t>Trial conduct</a:t>
                      </a: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</a:pPr>
                      <a:r>
                        <a:rPr lang="en-US" sz="1000" dirty="0">
                          <a:effectLst/>
                        </a:rPr>
                        <a:t>Trial activation</a:t>
                      </a: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</a:pPr>
                      <a:r>
                        <a:rPr lang="en-US" sz="1000" dirty="0">
                          <a:effectLst/>
                        </a:rPr>
                        <a:t>CRFs</a:t>
                      </a: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</a:pPr>
                      <a:r>
                        <a:rPr lang="en-US" sz="1000" dirty="0">
                          <a:effectLst/>
                        </a:rPr>
                        <a:t>Eligibility</a:t>
                      </a:r>
                      <a:endParaRPr lang="en-US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7217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sng" dirty="0">
                          <a:solidFill>
                            <a:schemeClr val="tx1"/>
                          </a:solidFill>
                          <a:effectLst/>
                        </a:rPr>
                        <a:t>datafax.user.support@fstrf.org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en-US" sz="1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IBCSG DMC User Support Department</a:t>
                      </a:r>
                      <a:endParaRPr lang="en-US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Questions regarding issues with:</a:t>
                      </a: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</a:pPr>
                      <a:r>
                        <a:rPr lang="en-US" sz="1000" dirty="0">
                          <a:effectLst/>
                        </a:rPr>
                        <a:t>DataFax software issues</a:t>
                      </a: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</a:pPr>
                      <a:r>
                        <a:rPr lang="en-US" sz="1000" dirty="0">
                          <a:effectLst/>
                        </a:rPr>
                        <a:t>Faxing problems</a:t>
                      </a: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</a:pPr>
                      <a:r>
                        <a:rPr lang="en-US" sz="1000" dirty="0">
                          <a:effectLst/>
                        </a:rPr>
                        <a:t>Confirmation of faxes received</a:t>
                      </a:r>
                      <a:endParaRPr lang="en-US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15511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sng" dirty="0">
                          <a:solidFill>
                            <a:schemeClr val="tx1"/>
                          </a:solidFill>
                          <a:effectLst/>
                        </a:rPr>
                        <a:t>https://www.ibcsgdmc.org/ibcsg/df/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DataFax Support Web Application</a:t>
                      </a:r>
                      <a:endParaRPr lang="en-US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Access to DF resources such as:</a:t>
                      </a: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dirty="0">
                          <a:effectLst/>
                        </a:rPr>
                        <a:t>Download </a:t>
                      </a:r>
                      <a:r>
                        <a:rPr lang="en-US" sz="1000" dirty="0" err="1" smtClean="0">
                          <a:effectLst/>
                        </a:rPr>
                        <a:t>DFexplore</a:t>
                      </a:r>
                      <a:endParaRPr lang="en-US" sz="1000" dirty="0">
                        <a:effectLst/>
                      </a:endParaRP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dirty="0">
                          <a:effectLst/>
                        </a:rPr>
                        <a:t>Download DFsend</a:t>
                      </a: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dirty="0" err="1" smtClean="0">
                          <a:effectLst/>
                        </a:rPr>
                        <a:t>DFexplore</a:t>
                      </a:r>
                      <a:r>
                        <a:rPr lang="en-US" sz="1000" dirty="0" smtClean="0">
                          <a:effectLst/>
                        </a:rPr>
                        <a:t>/DFsend </a:t>
                      </a:r>
                      <a:r>
                        <a:rPr lang="en-US" sz="1000" dirty="0">
                          <a:effectLst/>
                        </a:rPr>
                        <a:t>User Manuals</a:t>
                      </a: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dirty="0">
                          <a:effectLst/>
                        </a:rPr>
                        <a:t>Request access to </a:t>
                      </a:r>
                      <a:r>
                        <a:rPr lang="en-US" sz="1000" dirty="0" err="1" smtClean="0">
                          <a:effectLst/>
                        </a:rPr>
                        <a:t>DFexplore</a:t>
                      </a:r>
                      <a:r>
                        <a:rPr lang="en-US" sz="1000" dirty="0" smtClean="0">
                          <a:effectLst/>
                        </a:rPr>
                        <a:t>/DFsend</a:t>
                      </a:r>
                      <a:endParaRPr lang="en-US" sz="1000" dirty="0">
                        <a:effectLst/>
                      </a:endParaRP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dirty="0">
                          <a:effectLst/>
                        </a:rPr>
                        <a:t>Re-set password to </a:t>
                      </a:r>
                      <a:r>
                        <a:rPr lang="en-US" sz="1000" dirty="0" err="1" smtClean="0">
                          <a:effectLst/>
                        </a:rPr>
                        <a:t>DFexplore</a:t>
                      </a:r>
                      <a:r>
                        <a:rPr lang="en-US" sz="1000" dirty="0" smtClean="0">
                          <a:effectLst/>
                        </a:rPr>
                        <a:t>/DFsend</a:t>
                      </a:r>
                      <a:endParaRPr lang="en-US" sz="1000" dirty="0">
                        <a:effectLst/>
                      </a:endParaRP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dirty="0">
                          <a:effectLst/>
                        </a:rPr>
                        <a:t>Delete </a:t>
                      </a:r>
                      <a:r>
                        <a:rPr lang="en-US" sz="1000" dirty="0" smtClean="0">
                          <a:effectLst/>
                        </a:rPr>
                        <a:t>DF </a:t>
                      </a:r>
                      <a:r>
                        <a:rPr lang="en-US" sz="1000" dirty="0">
                          <a:effectLst/>
                        </a:rPr>
                        <a:t>User</a:t>
                      </a:r>
                      <a:endParaRPr lang="en-US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41205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http://www.ibcsg.org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1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IBCSG website</a:t>
                      </a:r>
                      <a:endParaRPr lang="en-US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Member access to resources such as:</a:t>
                      </a: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dirty="0">
                          <a:effectLst/>
                        </a:rPr>
                        <a:t>Protocol</a:t>
                      </a: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dirty="0">
                          <a:effectLst/>
                        </a:rPr>
                        <a:t>Reports</a:t>
                      </a: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dirty="0">
                          <a:effectLst/>
                        </a:rPr>
                        <a:t>CRFs (A &amp; SAE forms only)</a:t>
                      </a: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dirty="0">
                          <a:effectLst/>
                        </a:rPr>
                        <a:t>Obvious Correction (OC) documents</a:t>
                      </a: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dirty="0">
                          <a:effectLst/>
                        </a:rPr>
                        <a:t>DataFax System information</a:t>
                      </a: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dirty="0">
                          <a:effectLst/>
                        </a:rPr>
                        <a:t>IBCSG Registration/Randomization Procedures Manual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9242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FSTRF Randomization Help Desk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fr-FR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Phone: +1 716 834 0900 Ext. 7301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fr-FR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Fax: +1 716 832-8437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fr-FR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Email: bc.helpdesk@fstrf.org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Frontier Science &amp; Technology Research Foundation (FSTRF) Registration Randomization System</a:t>
                      </a:r>
                      <a:endParaRPr kumimoji="0" lang="en-US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IBCSG Registration/Randomization System </a:t>
                      </a:r>
                      <a:endParaRPr kumimoji="0" lang="en-US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8933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4496721" y="2162330"/>
            <a:ext cx="2182557" cy="374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753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Please note:</a:t>
            </a:r>
          </a:p>
        </p:txBody>
      </p:sp>
      <p:sp>
        <p:nvSpPr>
          <p:cNvPr id="20483" name="Content Placeholder 5"/>
          <p:cNvSpPr>
            <a:spLocks noGrp="1"/>
          </p:cNvSpPr>
          <p:nvPr>
            <p:ph sz="quarter" idx="1"/>
          </p:nvPr>
        </p:nvSpPr>
        <p:spPr>
          <a:xfrm>
            <a:off x="1981200" y="1600201"/>
            <a:ext cx="7467600" cy="4873625"/>
          </a:xfrm>
        </p:spPr>
        <p:txBody>
          <a:bodyPr/>
          <a:lstStyle/>
          <a:p>
            <a:r>
              <a:rPr lang="en-US" dirty="0" smtClean="0"/>
              <a:t>Any deviation from the protocol or lack of timely EC submission/incomplete completion of IC can result in a non coverage by the insurance!  </a:t>
            </a:r>
          </a:p>
          <a:p>
            <a:pPr algn="ctr">
              <a:buFont typeface="Wingdings" pitchFamily="2" charset="2"/>
              <a:buNone/>
            </a:pPr>
            <a:endParaRPr lang="en-US" b="1" dirty="0" smtClean="0">
              <a:solidFill>
                <a:srgbClr val="FF6623"/>
              </a:solidFill>
            </a:endParaRPr>
          </a:p>
          <a:p>
            <a:pPr algn="ctr">
              <a:buFont typeface="Wingdings" pitchFamily="2" charset="2"/>
              <a:buNone/>
            </a:pPr>
            <a:endParaRPr lang="en-US" b="1" dirty="0" smtClean="0">
              <a:solidFill>
                <a:srgbClr val="FF6623"/>
              </a:solidFill>
            </a:endParaRPr>
          </a:p>
          <a:p>
            <a:pPr algn="ctr">
              <a:buFont typeface="Wingdings" pitchFamily="2" charset="2"/>
              <a:buNone/>
            </a:pPr>
            <a:r>
              <a:rPr lang="en-US" b="1" dirty="0" smtClean="0">
                <a:solidFill>
                  <a:srgbClr val="FF6623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540105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Investigator 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39012" y="1600201"/>
            <a:ext cx="6808237" cy="2234682"/>
          </a:xfrm>
        </p:spPr>
        <p:txBody>
          <a:bodyPr/>
          <a:lstStyle/>
          <a:p>
            <a:r>
              <a:rPr lang="en-US" dirty="0" smtClean="0"/>
              <a:t>It is essential that all Centers utilize the IBCSG Investigator Site File Index.</a:t>
            </a:r>
          </a:p>
          <a:p>
            <a:pPr lvl="1"/>
            <a:r>
              <a:rPr lang="en-US" dirty="0" smtClean="0"/>
              <a:t>This </a:t>
            </a:r>
            <a:r>
              <a:rPr lang="en-US" dirty="0"/>
              <a:t>document is available via the IBCSG 55-17 TOUCH </a:t>
            </a:r>
            <a:r>
              <a:rPr lang="en-US" dirty="0" smtClean="0"/>
              <a:t>website</a:t>
            </a:r>
          </a:p>
          <a:p>
            <a:pPr marL="365760" lvl="1" indent="0"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66" b="323"/>
          <a:stretch/>
        </p:blipFill>
        <p:spPr>
          <a:xfrm>
            <a:off x="7246610" y="1115008"/>
            <a:ext cx="4267365" cy="436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130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TOUCH Highlights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890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9956800" cy="1143000"/>
          </a:xfrm>
        </p:spPr>
        <p:txBody>
          <a:bodyPr/>
          <a:lstStyle/>
          <a:p>
            <a:pPr lvl="0"/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387178" y="274638"/>
            <a:ext cx="10000736" cy="6199187"/>
          </a:xfrm>
        </p:spPr>
        <p:txBody>
          <a:bodyPr/>
          <a:lstStyle/>
          <a:p>
            <a:endParaRPr lang="en-US" i="1" u="sng" dirty="0" smtClean="0"/>
          </a:p>
          <a:p>
            <a:r>
              <a:rPr lang="en-US" dirty="0" smtClean="0"/>
              <a:t>Phase II trial</a:t>
            </a:r>
          </a:p>
          <a:p>
            <a:endParaRPr lang="en-US" dirty="0" smtClean="0"/>
          </a:p>
          <a:p>
            <a:r>
              <a:rPr lang="en-US" dirty="0" smtClean="0"/>
              <a:t>Enrollment: 144 patients</a:t>
            </a:r>
          </a:p>
          <a:p>
            <a:pPr marL="365760" lvl="1" indent="0">
              <a:buNone/>
            </a:pPr>
            <a:endParaRPr lang="en-US" dirty="0"/>
          </a:p>
          <a:p>
            <a:r>
              <a:rPr lang="en-US" dirty="0"/>
              <a:t>Randomization </a:t>
            </a:r>
            <a:r>
              <a:rPr lang="en-US" dirty="0" smtClean="0">
                <a:solidFill>
                  <a:srgbClr val="FF0000"/>
                </a:solidFill>
              </a:rPr>
              <a:t>expected</a:t>
            </a:r>
            <a:r>
              <a:rPr lang="en-US" dirty="0" smtClean="0"/>
              <a:t> over </a:t>
            </a:r>
            <a:r>
              <a:rPr lang="en-US" dirty="0"/>
              <a:t>24 months, trial </a:t>
            </a:r>
            <a:r>
              <a:rPr lang="en-US" dirty="0" smtClean="0"/>
              <a:t>ends 12 </a:t>
            </a:r>
            <a:r>
              <a:rPr lang="en-US" dirty="0"/>
              <a:t>months after last patient </a:t>
            </a:r>
            <a:r>
              <a:rPr lang="en-US" dirty="0" smtClean="0"/>
              <a:t>enrolled</a:t>
            </a:r>
          </a:p>
          <a:p>
            <a:endParaRPr lang="en-US" i="1" u="sng" dirty="0"/>
          </a:p>
          <a:p>
            <a:r>
              <a:rPr lang="en-US" dirty="0" smtClean="0"/>
              <a:t>Final </a:t>
            </a:r>
            <a:r>
              <a:rPr lang="en-US" dirty="0"/>
              <a:t>analysis expected 42 months after inclusion of first </a:t>
            </a:r>
            <a:r>
              <a:rPr lang="en-US" dirty="0" smtClean="0"/>
              <a:t>patient</a:t>
            </a:r>
          </a:p>
          <a:p>
            <a:endParaRPr lang="en-US" dirty="0"/>
          </a:p>
          <a:p>
            <a:r>
              <a:rPr lang="en-US" dirty="0"/>
              <a:t>Patients enrolled at 50 sites in Belgium, France, Italy, and Switzerland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363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74320"/>
            <a:ext cx="10884718" cy="122079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Schema</a:t>
            </a:r>
            <a:endParaRPr lang="de-CH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648" y="1495112"/>
            <a:ext cx="10242316" cy="4684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95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Primary Objective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575F6D"/>
                </a:solidFill>
              </a:rPr>
              <a:t>Explore the interaction between pre-treatment tumor RBsig status and treatment activity of palbociclib+letrozole versus paclitaxel, when given with trastuzumab+pertuzumab, for ER+/HER2+ primary breast cancer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RBsig is a gene expression signature, determined from RNA extracted from the diagnostic breast core biopsy specimen</a:t>
            </a:r>
          </a:p>
          <a:p>
            <a:endParaRPr lang="en-US" b="1" dirty="0"/>
          </a:p>
          <a:p>
            <a:r>
              <a:rPr lang="en-US" b="1" dirty="0" smtClean="0">
                <a:solidFill>
                  <a:srgbClr val="575F6D"/>
                </a:solidFill>
              </a:rPr>
              <a:t>Primary endpoint:</a:t>
            </a:r>
          </a:p>
          <a:p>
            <a:pPr lvl="1"/>
            <a:r>
              <a:rPr lang="en-US" b="1" dirty="0" smtClean="0"/>
              <a:t>pCR (pathologic complete response)</a:t>
            </a:r>
            <a:r>
              <a:rPr lang="en-US" dirty="0" smtClean="0"/>
              <a:t>, </a:t>
            </a:r>
            <a:r>
              <a:rPr lang="en-GB" dirty="0"/>
              <a:t>defined as absence of invasive </a:t>
            </a:r>
            <a:r>
              <a:rPr lang="en-GB" dirty="0" smtClean="0"/>
              <a:t>tumor </a:t>
            </a:r>
            <a:r>
              <a:rPr lang="en-GB" dirty="0"/>
              <a:t>cells in the breast and in the axillary lymph nodes at the time of surgery  (ypT0/ypTis ypN0</a:t>
            </a:r>
            <a:r>
              <a:rPr lang="en-GB" dirty="0" smtClean="0"/>
              <a:t>)</a:t>
            </a:r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4026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Secondary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pCR in breast only (ypT0/ypTis</a:t>
            </a:r>
            <a:r>
              <a:rPr lang="en-US" dirty="0" smtClean="0"/>
              <a:t>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GB" dirty="0"/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Objective response prior to surgery, defined as partial or complete response assessed clinically and by ultrasound and/or </a:t>
            </a:r>
            <a:r>
              <a:rPr lang="en-US" dirty="0" smtClean="0"/>
              <a:t>mammography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endParaRPr lang="en-US" dirty="0"/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en-GB" dirty="0"/>
              <a:t>Tolerability: </a:t>
            </a:r>
            <a:r>
              <a:rPr lang="en-GB" dirty="0" smtClean="0"/>
              <a:t>Adverse </a:t>
            </a:r>
            <a:r>
              <a:rPr lang="en-GB" dirty="0"/>
              <a:t>events according to CTCAE version </a:t>
            </a:r>
            <a:r>
              <a:rPr lang="en-GB" dirty="0" smtClean="0"/>
              <a:t>5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endParaRPr lang="de-CH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Rate of </a:t>
            </a:r>
            <a:r>
              <a:rPr lang="en-US" dirty="0" smtClean="0"/>
              <a:t>Breast-Conserving Surgery </a:t>
            </a:r>
            <a:r>
              <a:rPr lang="en-US" dirty="0"/>
              <a:t>(BCS)</a:t>
            </a:r>
          </a:p>
          <a:p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228663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Inclusion/Exclusion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0861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TOUCH IBCSG Contacts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273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b="1" dirty="0"/>
              <a:t/>
            </a:r>
            <a:br>
              <a:rPr lang="en-GB" b="1" dirty="0"/>
            </a:br>
            <a:r>
              <a:rPr lang="en-GB" b="1" dirty="0" smtClean="0"/>
              <a:t>Inclusion Criteria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417637"/>
            <a:ext cx="9956800" cy="5282707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US" dirty="0"/>
              <a:t>Histologically confirmed invasive breast cancer, with the following characteristics</a:t>
            </a:r>
            <a:r>
              <a:rPr lang="en-US" dirty="0" smtClean="0"/>
              <a:t>:</a:t>
            </a:r>
          </a:p>
          <a:p>
            <a:pPr lvl="1"/>
            <a:r>
              <a:rPr lang="en-US" sz="2000" dirty="0" smtClean="0"/>
              <a:t>Early </a:t>
            </a:r>
            <a:r>
              <a:rPr lang="en-US" sz="2000" dirty="0"/>
              <a:t>breast cancer with tumor size &gt; 1 cm (as measured by at least one of the required examination methods of clinical examination, mammography and ultrasonography)</a:t>
            </a:r>
          </a:p>
          <a:p>
            <a:pPr lvl="1"/>
            <a:r>
              <a:rPr lang="en-US" sz="2000" dirty="0"/>
              <a:t>No clinical evidence of regional lymph node metastasis (via physical and/or radiological exam (cN0)) </a:t>
            </a:r>
            <a:r>
              <a:rPr lang="en-US" sz="2000" b="1" dirty="0">
                <a:solidFill>
                  <a:srgbClr val="FF0000"/>
                </a:solidFill>
              </a:rPr>
              <a:t>OR</a:t>
            </a:r>
          </a:p>
          <a:p>
            <a:pPr lvl="1"/>
            <a:r>
              <a:rPr lang="en-US" sz="2000" dirty="0"/>
              <a:t>Clinical evidence of cN1 status, defined by nodal involvement limited to clinically or radiologically detectable metastasis to movable ipsilateral level I, II axillary lymph node(s)</a:t>
            </a:r>
          </a:p>
          <a:p>
            <a:pPr lvl="1"/>
            <a:r>
              <a:rPr lang="en-US" sz="2000" dirty="0"/>
              <a:t>No evidence of metastasis (M0)</a:t>
            </a:r>
          </a:p>
          <a:p>
            <a:pPr lvl="1"/>
            <a:endParaRPr lang="en-US" sz="1500" dirty="0" smtClean="0"/>
          </a:p>
          <a:p>
            <a:r>
              <a:rPr lang="en-US" dirty="0" smtClean="0"/>
              <a:t>Female postmenopausal patients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/>
              <a:t>*Note to French Centers: Early breast cancer with tumor size &gt; 2 cm.</a:t>
            </a:r>
          </a:p>
          <a:p>
            <a:pPr marL="0" indent="0">
              <a:buNone/>
            </a:pPr>
            <a:r>
              <a:rPr lang="en-US" dirty="0"/>
              <a:t>Female aged 70 years or older. </a:t>
            </a:r>
          </a:p>
          <a:p>
            <a:pPr marL="0" indent="0">
              <a:buNone/>
            </a:pPr>
            <a:r>
              <a:rPr lang="en-US" dirty="0"/>
              <a:t>Patients must have national social insurance coverage. </a:t>
            </a:r>
          </a:p>
          <a:p>
            <a:endParaRPr 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609600" y="5048458"/>
            <a:ext cx="9583271" cy="142597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96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b="1" dirty="0"/>
              <a:t/>
            </a:r>
            <a:br>
              <a:rPr lang="en-GB" b="1" dirty="0"/>
            </a:br>
            <a:r>
              <a:rPr lang="en-GB" b="1" dirty="0">
                <a:solidFill>
                  <a:schemeClr val="tx1"/>
                </a:solidFill>
              </a:rPr>
              <a:t>Postmenopausal Definition</a:t>
            </a: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365760" lvl="1" indent="0">
              <a:buNone/>
            </a:pPr>
            <a:r>
              <a:rPr lang="en-US" dirty="0"/>
              <a:t>Postmenopausal, defined as women with: </a:t>
            </a:r>
          </a:p>
          <a:p>
            <a:pPr lvl="1"/>
            <a:r>
              <a:rPr lang="en-US" dirty="0"/>
              <a:t>Prior bilateral surgical oophorectomy; OR </a:t>
            </a:r>
          </a:p>
          <a:p>
            <a:pPr lvl="1"/>
            <a:r>
              <a:rPr lang="en-US" dirty="0"/>
              <a:t>Amenorrhea and age </a:t>
            </a:r>
            <a:r>
              <a:rPr lang="en-US" u="sng" dirty="0"/>
              <a:t>&gt;</a:t>
            </a:r>
            <a:r>
              <a:rPr lang="en-US" dirty="0"/>
              <a:t>60 years; OR </a:t>
            </a:r>
          </a:p>
          <a:p>
            <a:pPr lvl="1"/>
            <a:r>
              <a:rPr lang="en-US" dirty="0"/>
              <a:t>Age &lt;60 years and amenorrhea for 12 or more consecutive months in the absence of alternative pathological or physiological cause (including chemotherapy, tamoxifen, </a:t>
            </a:r>
            <a:r>
              <a:rPr lang="en-US" dirty="0" err="1"/>
              <a:t>toremifene</a:t>
            </a:r>
            <a:r>
              <a:rPr lang="en-US" dirty="0"/>
              <a:t>, ovarian suppression, or hormonally-based contraception) plus FSH and serum estradiol levels within the laboratory’s reference ranges for post-menopausal women </a:t>
            </a:r>
          </a:p>
          <a:p>
            <a:pPr lvl="0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169935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b="1" dirty="0"/>
              <a:t/>
            </a:r>
            <a:br>
              <a:rPr lang="en-GB" b="1" dirty="0"/>
            </a:br>
            <a:r>
              <a:rPr lang="en-GB" b="1" dirty="0" smtClean="0"/>
              <a:t>Inclusion Criteria </a:t>
            </a:r>
            <a:r>
              <a:rPr lang="en-GB" sz="2200" b="1" dirty="0" smtClean="0"/>
              <a:t>(continued)</a:t>
            </a: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Primary </a:t>
            </a:r>
            <a:r>
              <a:rPr lang="en-US" dirty="0"/>
              <a:t>tumor must have positive estrogen receptor (ER) ≥10% </a:t>
            </a:r>
            <a:endParaRPr lang="en-US" dirty="0" smtClean="0"/>
          </a:p>
          <a:p>
            <a:pPr lvl="0"/>
            <a:endParaRPr lang="en-US" dirty="0"/>
          </a:p>
          <a:p>
            <a:pPr lvl="0"/>
            <a:r>
              <a:rPr lang="en-US" dirty="0"/>
              <a:t>Primary tumor must be HER2-positive (by IHC and/or ISH</a:t>
            </a:r>
            <a:r>
              <a:rPr lang="en-US" dirty="0" smtClean="0"/>
              <a:t>)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Baseline LVEF ≥55% measured by Echocardiography (preferred) or MUGA </a:t>
            </a:r>
            <a:r>
              <a:rPr lang="en-US" dirty="0" smtClean="0"/>
              <a:t>scan</a:t>
            </a:r>
          </a:p>
          <a:p>
            <a:pPr lvl="0"/>
            <a:endParaRPr lang="en-US" dirty="0" smtClean="0"/>
          </a:p>
          <a:p>
            <a:pPr lvl="0"/>
            <a:r>
              <a:rPr lang="en-US" dirty="0"/>
              <a:t>Normal hematologic status, </a:t>
            </a:r>
            <a:r>
              <a:rPr lang="en-US" dirty="0" smtClean="0"/>
              <a:t>renal function, </a:t>
            </a:r>
            <a:r>
              <a:rPr lang="en-US" dirty="0"/>
              <a:t>liver </a:t>
            </a:r>
            <a:r>
              <a:rPr lang="en-US" dirty="0" smtClean="0"/>
              <a:t>function </a:t>
            </a:r>
            <a:endParaRPr lang="en-US" dirty="0"/>
          </a:p>
          <a:p>
            <a:pPr lvl="0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331080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Exclusion Criteria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Tumor of any size with direct extension to the chest wall and/or to the skin (ulceration or skin nodules) (T4 according to AJCC cancer staging </a:t>
            </a:r>
            <a:r>
              <a:rPr lang="en-US" dirty="0" smtClean="0"/>
              <a:t>TNM)</a:t>
            </a:r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Inflammatory </a:t>
            </a:r>
            <a:r>
              <a:rPr lang="en-US" dirty="0"/>
              <a:t>breast </a:t>
            </a:r>
            <a:r>
              <a:rPr lang="en-US" dirty="0" smtClean="0"/>
              <a:t>cancer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Bilateral invasive breast </a:t>
            </a:r>
            <a:r>
              <a:rPr lang="en-US" dirty="0" smtClean="0"/>
              <a:t>cancer</a:t>
            </a:r>
          </a:p>
          <a:p>
            <a:pPr lvl="0"/>
            <a:endParaRPr lang="en-US" dirty="0"/>
          </a:p>
          <a:p>
            <a:pPr lvl="0"/>
            <a:r>
              <a:rPr lang="en-US" dirty="0" smtClean="0"/>
              <a:t>Received </a:t>
            </a:r>
            <a:r>
              <a:rPr lang="en-US" dirty="0"/>
              <a:t>any prior treatment for primary invasive breast </a:t>
            </a:r>
            <a:r>
              <a:rPr lang="en-US" dirty="0" smtClean="0"/>
              <a:t>cancer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088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Exclusion Criteria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endParaRPr lang="en-US" dirty="0"/>
          </a:p>
          <a:p>
            <a:r>
              <a:rPr lang="en-US" dirty="0"/>
              <a:t>Evidence via physical and/or radiological exam of cN2 or cN3 nodal involvement defined by: metastasis to ipsilateral level I, II axillary lymph nodes that are clinically fixed or matted, OR involvement of ipsilateral </a:t>
            </a:r>
            <a:r>
              <a:rPr lang="en-US" dirty="0" err="1"/>
              <a:t>infraclavicular</a:t>
            </a:r>
            <a:r>
              <a:rPr lang="en-US" dirty="0"/>
              <a:t>, internal mammary and/or supraclavicular lymph node(s) 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r>
              <a:rPr lang="en-US" dirty="0"/>
              <a:t>History of extensive disseminated/bilateral or known presence of interstitial fibrosis or interstitial lung disease, including a history of pneumonitis, hypersensitivity pneumonitis, interstitial pneumonia, </a:t>
            </a:r>
            <a:r>
              <a:rPr lang="en-US" dirty="0" err="1"/>
              <a:t>obliterative</a:t>
            </a:r>
            <a:r>
              <a:rPr lang="en-US" dirty="0"/>
              <a:t> bronchiolitis, and pulmonary fibrosis. History of prior radiation pneumonitis is not an exclusion criterion. </a:t>
            </a:r>
          </a:p>
          <a:p>
            <a:pPr marL="0" indent="0">
              <a:buNone/>
            </a:pPr>
            <a:r>
              <a:rPr lang="en-US" dirty="0"/>
              <a:t>	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3447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Exclusion Criteria </a:t>
            </a:r>
            <a:r>
              <a:rPr lang="en-US" sz="2000" dirty="0" smtClean="0"/>
              <a:t>(continued)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Any </a:t>
            </a:r>
            <a:r>
              <a:rPr lang="en-US" dirty="0"/>
              <a:t>of the following in the previous 6 months: </a:t>
            </a:r>
            <a:endParaRPr lang="en-US" dirty="0" smtClean="0"/>
          </a:p>
          <a:p>
            <a:pPr lvl="1"/>
            <a:r>
              <a:rPr lang="en-US" sz="2000" dirty="0"/>
              <a:t>M</a:t>
            </a:r>
            <a:r>
              <a:rPr lang="en-US" sz="2000" dirty="0" smtClean="0"/>
              <a:t>yocardial infarction</a:t>
            </a:r>
          </a:p>
          <a:p>
            <a:pPr lvl="1"/>
            <a:r>
              <a:rPr lang="en-US" sz="2000" dirty="0"/>
              <a:t>S</a:t>
            </a:r>
            <a:r>
              <a:rPr lang="en-US" sz="2000" dirty="0" smtClean="0"/>
              <a:t>evere/unstable </a:t>
            </a:r>
            <a:r>
              <a:rPr lang="en-US" sz="2000" dirty="0"/>
              <a:t>angina </a:t>
            </a:r>
            <a:r>
              <a:rPr lang="en-US" sz="2000" dirty="0" smtClean="0"/>
              <a:t>pectoris</a:t>
            </a:r>
          </a:p>
          <a:p>
            <a:pPr lvl="1"/>
            <a:r>
              <a:rPr lang="en-US" sz="2000" dirty="0" smtClean="0"/>
              <a:t>Ongoing </a:t>
            </a:r>
            <a:r>
              <a:rPr lang="en-US" sz="2000" dirty="0"/>
              <a:t>cardiac dysrhythmias of NCI CTCAE grade ≥</a:t>
            </a:r>
            <a:r>
              <a:rPr lang="en-US" sz="2000" dirty="0" smtClean="0"/>
              <a:t>2</a:t>
            </a:r>
          </a:p>
          <a:p>
            <a:pPr lvl="1"/>
            <a:r>
              <a:rPr lang="en-US" sz="2000" dirty="0"/>
              <a:t>A</a:t>
            </a:r>
            <a:r>
              <a:rPr lang="en-US" sz="2000" dirty="0" smtClean="0"/>
              <a:t>trial </a:t>
            </a:r>
            <a:r>
              <a:rPr lang="en-US" sz="2000" dirty="0"/>
              <a:t>fibrillation of any </a:t>
            </a:r>
            <a:r>
              <a:rPr lang="en-US" sz="2000" dirty="0" smtClean="0"/>
              <a:t>grade</a:t>
            </a:r>
          </a:p>
          <a:p>
            <a:pPr lvl="1"/>
            <a:r>
              <a:rPr lang="en-US" sz="2000" dirty="0"/>
              <a:t>C</a:t>
            </a:r>
            <a:r>
              <a:rPr lang="en-US" sz="2000" dirty="0" smtClean="0"/>
              <a:t>oronary/peripheral </a:t>
            </a:r>
            <a:r>
              <a:rPr lang="en-US" sz="2000" dirty="0"/>
              <a:t>artery bypass </a:t>
            </a:r>
            <a:r>
              <a:rPr lang="en-US" sz="2000" dirty="0" smtClean="0"/>
              <a:t>graft</a:t>
            </a:r>
          </a:p>
          <a:p>
            <a:pPr lvl="1"/>
            <a:r>
              <a:rPr lang="en-US" sz="2000" dirty="0"/>
              <a:t>S</a:t>
            </a:r>
            <a:r>
              <a:rPr lang="en-US" sz="2000" dirty="0" smtClean="0"/>
              <a:t>ymptomatic </a:t>
            </a:r>
            <a:r>
              <a:rPr lang="en-US" sz="2000" dirty="0"/>
              <a:t>congestive heart failure (NYHA functional classification ≥</a:t>
            </a:r>
            <a:r>
              <a:rPr lang="en-US" sz="2000" dirty="0" smtClean="0"/>
              <a:t>II)</a:t>
            </a:r>
          </a:p>
          <a:p>
            <a:pPr lvl="1"/>
            <a:r>
              <a:rPr lang="en-US" sz="2000" dirty="0"/>
              <a:t>C</a:t>
            </a:r>
            <a:r>
              <a:rPr lang="en-US" sz="2000" dirty="0" smtClean="0"/>
              <a:t>erebrovascular </a:t>
            </a:r>
            <a:r>
              <a:rPr lang="en-US" sz="2000" dirty="0"/>
              <a:t>accident including transient ischemic </a:t>
            </a:r>
            <a:r>
              <a:rPr lang="en-US" sz="2000" dirty="0" smtClean="0"/>
              <a:t>attack</a:t>
            </a:r>
          </a:p>
          <a:p>
            <a:pPr lvl="1"/>
            <a:r>
              <a:rPr lang="en-US" sz="2000" dirty="0"/>
              <a:t>S</a:t>
            </a:r>
            <a:r>
              <a:rPr lang="en-US" sz="2000" dirty="0" smtClean="0"/>
              <a:t>ymptomatic </a:t>
            </a:r>
            <a:r>
              <a:rPr lang="en-US" sz="2000" dirty="0"/>
              <a:t>pulmonary </a:t>
            </a:r>
            <a:r>
              <a:rPr lang="en-US" sz="2000" dirty="0" smtClean="0"/>
              <a:t>embolism</a:t>
            </a:r>
          </a:p>
          <a:p>
            <a:pPr lvl="1"/>
            <a:endParaRPr lang="en-US" sz="2000" dirty="0"/>
          </a:p>
          <a:p>
            <a:pPr marL="365760" lvl="1" indent="0">
              <a:buNone/>
            </a:pPr>
            <a:r>
              <a:rPr lang="en-US" sz="2000" dirty="0"/>
              <a:t>*Note to French Centers: Persons deprived of their liberty or under protective custody or guardianship</a:t>
            </a:r>
          </a:p>
          <a:p>
            <a:pPr lvl="1"/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983130" y="5295055"/>
            <a:ext cx="9195192" cy="86061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018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Geriatric Assessments </a:t>
            </a:r>
            <a:r>
              <a:rPr lang="en-US" sz="2800" dirty="0" smtClean="0"/>
              <a:t>(for patients aged </a:t>
            </a:r>
            <a:r>
              <a:rPr lang="en-US" sz="2800" u="sng" dirty="0" smtClean="0"/>
              <a:t>&gt;</a:t>
            </a:r>
            <a:r>
              <a:rPr lang="en-US" sz="2800" dirty="0" smtClean="0"/>
              <a:t>65 years)</a:t>
            </a:r>
            <a:endParaRPr lang="en-US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en-US" dirty="0"/>
              <a:t>Three geriatric assessments are used in this study (completed at baseline):</a:t>
            </a:r>
          </a:p>
          <a:p>
            <a:pPr lvl="1"/>
            <a:r>
              <a:rPr lang="de-CH" sz="2000" dirty="0"/>
              <a:t>G8: 7 items from Mini Nutritional Assessment plus age</a:t>
            </a:r>
          </a:p>
          <a:p>
            <a:pPr lvl="1"/>
            <a:r>
              <a:rPr lang="de-CH" sz="2000" dirty="0"/>
              <a:t>IADL: instrumental activities of daily living</a:t>
            </a:r>
          </a:p>
          <a:p>
            <a:pPr lvl="1"/>
            <a:r>
              <a:rPr lang="de-CH" sz="2000" dirty="0"/>
              <a:t>Charlson Comorbidity Index</a:t>
            </a:r>
            <a:endParaRPr lang="en-GB" sz="2000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Note to Italian Centers: For patients with a </a:t>
            </a:r>
            <a:r>
              <a:rPr lang="en-US" b="1" dirty="0" smtClean="0"/>
              <a:t>G8 score of </a:t>
            </a:r>
            <a:r>
              <a:rPr lang="en-US" b="1" u="sng" dirty="0" smtClean="0"/>
              <a:t>&lt;</a:t>
            </a:r>
            <a:r>
              <a:rPr lang="en-US" b="1" dirty="0" smtClean="0"/>
              <a:t>14,</a:t>
            </a:r>
            <a:r>
              <a:rPr lang="en-US" dirty="0" smtClean="0"/>
              <a:t> the minimal Geriatric Core </a:t>
            </a:r>
            <a:r>
              <a:rPr lang="en-US" dirty="0" err="1" smtClean="0"/>
              <a:t>DatasET</a:t>
            </a:r>
            <a:r>
              <a:rPr lang="en-US" dirty="0" smtClean="0"/>
              <a:t> G-CODE [</a:t>
            </a:r>
            <a:r>
              <a:rPr lang="en-US" dirty="0" err="1" smtClean="0"/>
              <a:t>Paillaud</a:t>
            </a:r>
            <a:r>
              <a:rPr lang="en-US" dirty="0" smtClean="0"/>
              <a:t> et al 2018] should be completed in addition to the forms above.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7001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Geriatric </a:t>
            </a:r>
            <a:r>
              <a:rPr lang="en-US" dirty="0"/>
              <a:t>Assessments </a:t>
            </a:r>
            <a:r>
              <a:rPr lang="en-US" sz="2800" dirty="0"/>
              <a:t>(for patients aged </a:t>
            </a:r>
            <a:r>
              <a:rPr lang="en-US" sz="2800" u="sng" dirty="0"/>
              <a:t>&gt;</a:t>
            </a:r>
            <a:r>
              <a:rPr lang="en-US" sz="2800" dirty="0"/>
              <a:t>65 </a:t>
            </a:r>
            <a:r>
              <a:rPr lang="en-US" sz="2800" dirty="0" smtClean="0"/>
              <a:t>years)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dirty="0"/>
              <a:t>G8 and IADL questionnaires are available in the local language(s) on the IBCSG website.</a:t>
            </a:r>
          </a:p>
          <a:p>
            <a:pPr lvl="1"/>
            <a:r>
              <a:rPr lang="en-US" dirty="0"/>
              <a:t>Complete both of these questionnaires on paper with the patient by reading the questions to the patient and if necessary explain them further. </a:t>
            </a:r>
          </a:p>
          <a:p>
            <a:pPr lvl="1"/>
            <a:r>
              <a:rPr lang="en-US" sz="2000" dirty="0"/>
              <a:t>The information will need to be submitted via </a:t>
            </a:r>
            <a:r>
              <a:rPr lang="en-US" sz="2000" dirty="0" smtClean="0"/>
              <a:t>DFsend </a:t>
            </a:r>
            <a:r>
              <a:rPr lang="en-US" sz="2000" dirty="0"/>
              <a:t>within one week of randomization. </a:t>
            </a:r>
          </a:p>
          <a:p>
            <a:pPr lvl="1"/>
            <a:r>
              <a:rPr lang="en-US" sz="2000" dirty="0"/>
              <a:t>The </a:t>
            </a:r>
            <a:r>
              <a:rPr lang="en-US" sz="2000" dirty="0" err="1"/>
              <a:t>Charlson</a:t>
            </a:r>
            <a:r>
              <a:rPr lang="en-US" sz="2000" dirty="0"/>
              <a:t> Comorbidity Index is in the patient binder in </a:t>
            </a:r>
            <a:r>
              <a:rPr lang="en-US" sz="2000" dirty="0" err="1" smtClean="0"/>
              <a:t>DFexplore</a:t>
            </a:r>
            <a:r>
              <a:rPr lang="en-US" sz="2000" dirty="0" smtClean="0"/>
              <a:t>.</a:t>
            </a:r>
            <a:endParaRPr lang="en-US" sz="2000" dirty="0"/>
          </a:p>
          <a:p>
            <a:r>
              <a:rPr lang="en-GB" dirty="0"/>
              <a:t>G8 Score</a:t>
            </a:r>
          </a:p>
          <a:p>
            <a:pPr lvl="1"/>
            <a:r>
              <a:rPr lang="en-GB" sz="2000" dirty="0">
                <a:ln>
                  <a:solidFill>
                    <a:schemeClr val="accent1"/>
                  </a:solidFill>
                </a:ln>
                <a:effectLst>
                  <a:outerShdw blurRad="50800" dist="50800" dir="5400000" algn="ctr" rotWithShape="0">
                    <a:schemeClr val="bg1"/>
                  </a:outerShdw>
                </a:effectLst>
              </a:rPr>
              <a:t>This is a stratification </a:t>
            </a:r>
            <a:r>
              <a:rPr lang="en-GB" sz="2000" dirty="0" smtClean="0">
                <a:ln>
                  <a:solidFill>
                    <a:schemeClr val="accent1"/>
                  </a:solidFill>
                </a:ln>
                <a:effectLst>
                  <a:outerShdw blurRad="50800" dist="50800" dir="5400000" algn="ctr" rotWithShape="0">
                    <a:schemeClr val="bg1"/>
                  </a:outerShdw>
                </a:effectLst>
              </a:rPr>
              <a:t>factor for patient age </a:t>
            </a:r>
            <a:r>
              <a:rPr lang="en-GB" sz="2000" u="sng" dirty="0" smtClean="0">
                <a:ln>
                  <a:solidFill>
                    <a:schemeClr val="accent1"/>
                  </a:solidFill>
                </a:ln>
                <a:effectLst>
                  <a:outerShdw blurRad="50800" dist="50800" dir="5400000" algn="ctr" rotWithShape="0">
                    <a:schemeClr val="bg1"/>
                  </a:outerShdw>
                </a:effectLst>
              </a:rPr>
              <a:t>&gt;</a:t>
            </a:r>
            <a:r>
              <a:rPr lang="en-GB" sz="2000" dirty="0" smtClean="0">
                <a:ln>
                  <a:solidFill>
                    <a:schemeClr val="accent1"/>
                  </a:solidFill>
                </a:ln>
                <a:effectLst>
                  <a:outerShdw blurRad="50800" dist="50800" dir="5400000" algn="ctr" rotWithShape="0">
                    <a:schemeClr val="bg1"/>
                  </a:outerShdw>
                </a:effectLst>
              </a:rPr>
              <a:t>65y; </a:t>
            </a:r>
            <a:r>
              <a:rPr lang="en-US" sz="2000" dirty="0">
                <a:ln>
                  <a:solidFill>
                    <a:schemeClr val="accent1"/>
                  </a:solidFill>
                </a:ln>
                <a:effectLst>
                  <a:outerShdw blurRad="50800" dist="50800" dir="5400000" algn="ctr" rotWithShape="0">
                    <a:schemeClr val="bg1"/>
                  </a:outerShdw>
                </a:effectLst>
              </a:rPr>
              <a:t>patient cannot be randomized without entering the score in the randomization system</a:t>
            </a:r>
            <a:endParaRPr lang="en-GB" sz="2000" dirty="0">
              <a:ln>
                <a:solidFill>
                  <a:schemeClr val="accent1"/>
                </a:solidFill>
              </a:ln>
              <a:effectLst>
                <a:outerShdw blurRad="50800" dist="50800" dir="5400000" algn="ctr" rotWithShape="0">
                  <a:schemeClr val="bg1"/>
                </a:outerShdw>
              </a:effectLst>
            </a:endParaRPr>
          </a:p>
          <a:p>
            <a:endParaRPr lang="en-US" dirty="0"/>
          </a:p>
        </p:txBody>
      </p:sp>
      <p:sp>
        <p:nvSpPr>
          <p:cNvPr id="4" name="Left Arrow 3"/>
          <p:cNvSpPr/>
          <p:nvPr/>
        </p:nvSpPr>
        <p:spPr>
          <a:xfrm>
            <a:off x="2373888" y="4202465"/>
            <a:ext cx="1658867" cy="44506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446717" y="4202465"/>
            <a:ext cx="15132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Important!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22531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Pathology Material Submission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726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Pathology Material Submission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200" b="1" i="1" u="sng" dirty="0" smtClean="0">
                <a:solidFill>
                  <a:srgbClr val="FF0000"/>
                </a:solidFill>
              </a:rPr>
              <a:t>CRUCIAL:</a:t>
            </a:r>
            <a:endParaRPr lang="en-US" dirty="0" smtClean="0"/>
          </a:p>
          <a:p>
            <a:r>
              <a:rPr lang="en-US" dirty="0" smtClean="0"/>
              <a:t>Central </a:t>
            </a:r>
            <a:r>
              <a:rPr lang="en-GB" dirty="0" smtClean="0"/>
              <a:t>RBsig </a:t>
            </a:r>
            <a:r>
              <a:rPr lang="en-GB" dirty="0"/>
              <a:t>status </a:t>
            </a:r>
            <a:r>
              <a:rPr lang="" dirty="0" smtClean="0"/>
              <a:t>assessment </a:t>
            </a:r>
            <a:r>
              <a:rPr lang="en-US" dirty="0" smtClean="0"/>
              <a:t>is </a:t>
            </a:r>
            <a:r>
              <a:rPr lang="en-US" b="1" dirty="0"/>
              <a:t>mandatory</a:t>
            </a:r>
            <a:r>
              <a:rPr lang="en-US" dirty="0"/>
              <a:t> for this </a:t>
            </a:r>
            <a:r>
              <a:rPr lang="en-US" dirty="0" smtClean="0"/>
              <a:t>trial</a:t>
            </a:r>
            <a:r>
              <a:rPr lang="" dirty="0" smtClean="0"/>
              <a:t>.</a:t>
            </a:r>
          </a:p>
          <a:p>
            <a:r>
              <a:rPr lang="" dirty="0" smtClean="0"/>
              <a:t>Central Pathology Review of </a:t>
            </a:r>
            <a:r>
              <a:rPr lang="en-GB" dirty="0" smtClean="0"/>
              <a:t>ER </a:t>
            </a:r>
            <a:r>
              <a:rPr lang="en-GB" dirty="0"/>
              <a:t>and RB1 pathway </a:t>
            </a:r>
            <a:r>
              <a:rPr lang="" dirty="0" smtClean="0"/>
              <a:t>by IHC and FISH</a:t>
            </a:r>
            <a:r>
              <a:rPr lang="en-GB" dirty="0" smtClean="0"/>
              <a:t> </a:t>
            </a:r>
            <a:r>
              <a:rPr lang="" dirty="0" smtClean="0"/>
              <a:t/>
            </a:r>
            <a:br>
              <a:rPr lang="" dirty="0" smtClean="0"/>
            </a:br>
            <a:endParaRPr lang="" dirty="0"/>
          </a:p>
          <a:p>
            <a:r>
              <a:rPr lang="" sz="2400" b="1" dirty="0" smtClean="0"/>
              <a:t>Mandatory submission of </a:t>
            </a:r>
            <a:r>
              <a:rPr lang="en-GB" sz="2400" b="1" dirty="0" smtClean="0"/>
              <a:t>FFPE </a:t>
            </a:r>
            <a:r>
              <a:rPr lang="" sz="2400" b="1" dirty="0" smtClean="0"/>
              <a:t>tumor tissue </a:t>
            </a:r>
            <a:r>
              <a:rPr lang="en-GB" sz="2400" b="1" dirty="0" smtClean="0"/>
              <a:t>blocks</a:t>
            </a:r>
            <a:r>
              <a:rPr lang="" sz="2400" b="1" dirty="0" smtClean="0"/>
              <a:t>:</a:t>
            </a:r>
          </a:p>
          <a:p>
            <a:pPr lvl="2"/>
            <a:r>
              <a:rPr lang="" sz="2400" dirty="0" smtClean="0"/>
              <a:t>D</a:t>
            </a:r>
            <a:r>
              <a:rPr lang="en-US" sz="2400" dirty="0" smtClean="0"/>
              <a:t>iagnostic </a:t>
            </a:r>
            <a:r>
              <a:rPr lang="en-US" sz="2400" dirty="0"/>
              <a:t>breast core biopsy </a:t>
            </a:r>
            <a:r>
              <a:rPr lang="en-GB" sz="2400" dirty="0" smtClean="0"/>
              <a:t>taken </a:t>
            </a:r>
            <a:r>
              <a:rPr lang="en-GB" sz="2400" dirty="0"/>
              <a:t>prior to start of </a:t>
            </a:r>
            <a:r>
              <a:rPr lang="en-GB" sz="2400" dirty="0" smtClean="0"/>
              <a:t>treatment</a:t>
            </a:r>
            <a:endParaRPr lang="" sz="2400" dirty="0" smtClean="0"/>
          </a:p>
          <a:p>
            <a:pPr lvl="2"/>
            <a:r>
              <a:rPr lang="" sz="2400" dirty="0" smtClean="0"/>
              <a:t>F</a:t>
            </a:r>
            <a:r>
              <a:rPr lang="en-US" sz="2400" dirty="0" smtClean="0"/>
              <a:t>inal </a:t>
            </a:r>
            <a:r>
              <a:rPr lang="en-US" sz="2400" dirty="0"/>
              <a:t>breast surgical specimen (unless no residual invasive tumor is found at </a:t>
            </a:r>
            <a:r>
              <a:rPr lang="en-US" sz="2400" dirty="0" smtClean="0"/>
              <a:t>surgery)</a:t>
            </a:r>
            <a:r>
              <a:rPr lang="" sz="2400" dirty="0" smtClean="0"/>
              <a:t> </a:t>
            </a:r>
            <a:r>
              <a:rPr lang="en-GB" sz="2400" dirty="0" smtClean="0"/>
              <a:t>from </a:t>
            </a:r>
            <a:r>
              <a:rPr lang="en-GB" sz="2400" dirty="0"/>
              <a:t>definitive </a:t>
            </a:r>
            <a:r>
              <a:rPr lang="en-GB" sz="2400" dirty="0" smtClean="0"/>
              <a:t>surgery</a:t>
            </a:r>
            <a:r>
              <a:rPr lang="" sz="2400" dirty="0" smtClean="0"/>
              <a:t/>
            </a:r>
            <a:br>
              <a:rPr lang="" sz="2400" dirty="0" smtClean="0"/>
            </a:br>
            <a:endParaRPr lang="en-US" sz="2400" dirty="0" smtClean="0"/>
          </a:p>
          <a:p>
            <a:pPr lvl="1"/>
            <a:r>
              <a:rPr lang="en-US" sz="2400" dirty="0" smtClean="0"/>
              <a:t>If this is not possible, </a:t>
            </a:r>
            <a:r>
              <a:rPr lang="en-US" sz="2400" dirty="0" err="1" smtClean="0"/>
              <a:t>th</a:t>
            </a:r>
            <a:r>
              <a:rPr lang="" sz="2400" dirty="0" smtClean="0"/>
              <a:t>e</a:t>
            </a:r>
            <a:r>
              <a:rPr lang="en-US" sz="2400" dirty="0" smtClean="0"/>
              <a:t> patient should not be enrolled on this trial!</a:t>
            </a:r>
            <a:br>
              <a:rPr lang="en-US" sz="2400" dirty="0" smtClean="0"/>
            </a:br>
            <a:endParaRPr lang="" sz="2400" dirty="0"/>
          </a:p>
          <a:p>
            <a:r>
              <a:rPr lang="en-US" dirty="0" smtClean="0">
                <a:solidFill>
                  <a:srgbClr val="FF0000"/>
                </a:solidFill>
              </a:rPr>
              <a:t>The </a:t>
            </a:r>
            <a:r>
              <a:rPr lang="en-US" dirty="0">
                <a:solidFill>
                  <a:srgbClr val="FF0000"/>
                </a:solidFill>
              </a:rPr>
              <a:t>RBsig status determined from the diagnostic core biopsy specimen is necessary to answer the primary trial research question </a:t>
            </a:r>
          </a:p>
          <a:p>
            <a:pPr lvl="1"/>
            <a:endParaRPr lang="en-US" dirty="0"/>
          </a:p>
          <a:p>
            <a:endParaRPr lang="en-US" dirty="0" smtClean="0"/>
          </a:p>
          <a:p>
            <a:pPr marL="36576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8896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TOUCH Study Contacts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"/>
          </p:nvPr>
        </p:nvSpPr>
        <p:spPr>
          <a:xfrm>
            <a:off x="733168" y="2079240"/>
            <a:ext cx="8410832" cy="3867346"/>
          </a:xfrm>
        </p:spPr>
        <p:txBody>
          <a:bodyPr/>
          <a:lstStyle/>
          <a:p>
            <a:pPr marL="0" indent="0">
              <a:buNone/>
            </a:pPr>
            <a:r>
              <a:rPr lang="en-US" sz="2200" b="1" u="sng" dirty="0"/>
              <a:t>Trial </a:t>
            </a:r>
            <a:r>
              <a:rPr lang="en-US" sz="2200" b="1" u="sng" dirty="0" smtClean="0"/>
              <a:t>Coordinator:</a:t>
            </a:r>
            <a:endParaRPr lang="en-US" sz="2200" b="1" u="sng" dirty="0"/>
          </a:p>
          <a:p>
            <a:r>
              <a:rPr lang="en-US" dirty="0"/>
              <a:t>M</a:t>
            </a:r>
            <a:r>
              <a:rPr lang="en-US" dirty="0" smtClean="0"/>
              <a:t>eredith </a:t>
            </a:r>
            <a:r>
              <a:rPr lang="en-US" dirty="0" err="1" smtClean="0"/>
              <a:t>Kissel</a:t>
            </a:r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b="1" u="sng" dirty="0" smtClean="0"/>
              <a:t>Data </a:t>
            </a:r>
            <a:r>
              <a:rPr lang="en-US" b="1" u="sng" dirty="0"/>
              <a:t>Manager:</a:t>
            </a:r>
          </a:p>
          <a:p>
            <a:r>
              <a:rPr lang="en-US" dirty="0" smtClean="0"/>
              <a:t>Susan Fischer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6485462" y="2069813"/>
            <a:ext cx="4876800" cy="3886200"/>
          </a:xfrm>
        </p:spPr>
        <p:txBody>
          <a:bodyPr/>
          <a:lstStyle/>
          <a:p>
            <a:pPr marL="0" indent="0">
              <a:buNone/>
            </a:pPr>
            <a:r>
              <a:rPr lang="en-US" sz="2200" b="1" u="sng" dirty="0"/>
              <a:t>Trial Monitors:</a:t>
            </a:r>
          </a:p>
          <a:p>
            <a:r>
              <a:rPr lang="it-IT" dirty="0" smtClean="0"/>
              <a:t>Giuseppe </a:t>
            </a:r>
            <a:r>
              <a:rPr lang="it-IT" dirty="0"/>
              <a:t>Achille</a:t>
            </a:r>
          </a:p>
          <a:p>
            <a:r>
              <a:rPr lang="it-IT" dirty="0"/>
              <a:t>Daniela Celotto</a:t>
            </a:r>
          </a:p>
          <a:p>
            <a:r>
              <a:rPr lang="it-IT" dirty="0"/>
              <a:t>Carmen </a:t>
            </a:r>
            <a:r>
              <a:rPr lang="it-IT" dirty="0" smtClean="0"/>
              <a:t>Comune</a:t>
            </a:r>
          </a:p>
          <a:p>
            <a:r>
              <a:rPr lang="it-IT" dirty="0" smtClean="0"/>
              <a:t>Magdalena Sanchez-Hohl</a:t>
            </a:r>
          </a:p>
          <a:p>
            <a:r>
              <a:rPr lang="it-IT" dirty="0"/>
              <a:t>Mariana Pardo </a:t>
            </a:r>
            <a:r>
              <a:rPr lang="it-IT" dirty="0" smtClean="0"/>
              <a:t>Contreras</a:t>
            </a:r>
          </a:p>
          <a:p>
            <a:r>
              <a:rPr lang="it-IT" dirty="0" smtClean="0"/>
              <a:t>Lionel Nobs</a:t>
            </a:r>
          </a:p>
          <a:p>
            <a:r>
              <a:rPr lang="it-IT" dirty="0"/>
              <a:t>Fabienne Wyss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133600" y="5663625"/>
            <a:ext cx="701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ibcsg55_touch@frontierscience.org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16575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Pathology Material Submission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Patient must agree in </a:t>
            </a:r>
            <a:r>
              <a:rPr lang="en-US" dirty="0"/>
              <a:t>writing to make </a:t>
            </a:r>
            <a:r>
              <a:rPr lang="" dirty="0" smtClean="0"/>
              <a:t>mandatory </a:t>
            </a:r>
            <a:r>
              <a:rPr lang="en-US" dirty="0" smtClean="0"/>
              <a:t>tumor </a:t>
            </a:r>
            <a:r>
              <a:rPr lang="en-US" dirty="0"/>
              <a:t>samples </a:t>
            </a:r>
            <a:r>
              <a:rPr lang="en-US" dirty="0" smtClean="0"/>
              <a:t>available </a:t>
            </a:r>
            <a:r>
              <a:rPr lang="en-US" dirty="0"/>
              <a:t>for submission for central pathology review and to conduct translational studies as part of this </a:t>
            </a:r>
            <a:r>
              <a:rPr lang="en-US" dirty="0" smtClean="0"/>
              <a:t>protocol</a:t>
            </a:r>
          </a:p>
          <a:p>
            <a:endParaRPr lang="en-US" dirty="0" smtClean="0"/>
          </a:p>
          <a:p>
            <a:r>
              <a:rPr lang="en-US" dirty="0"/>
              <a:t>FFPE blocks and copies of </a:t>
            </a:r>
            <a:r>
              <a:rPr lang="en-US" dirty="0" smtClean="0"/>
              <a:t>anonymized Pathology </a:t>
            </a:r>
            <a:r>
              <a:rPr lang="en-US" dirty="0"/>
              <a:t>Reports must be marked with the IBCSG Patient ID </a:t>
            </a:r>
            <a:r>
              <a:rPr lang="en-US" dirty="0" smtClean="0"/>
              <a:t>number and as per protocol, must be submitted to CPO within 4 weeks of specimen collection. </a:t>
            </a:r>
          </a:p>
          <a:p>
            <a:pPr lvl="1"/>
            <a:r>
              <a:rPr lang="en-US" dirty="0" smtClean="0"/>
              <a:t>Detailed collection of these blocks and reports is in the Logistics Manual.</a:t>
            </a:r>
          </a:p>
          <a:p>
            <a:endParaRPr lang="en-US" dirty="0" smtClean="0"/>
          </a:p>
          <a:p>
            <a:pPr marL="36576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445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Trial Schedules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3176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protocol treatment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09599" y="1600200"/>
            <a:ext cx="10548135" cy="4873752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tabLst>
                <a:tab pos="1438275" algn="l"/>
              </a:tabLst>
            </a:pPr>
            <a:r>
              <a:rPr lang="en-US" sz="3800" b="1" dirty="0" smtClean="0"/>
              <a:t>Anti-HER2 treatment</a:t>
            </a:r>
            <a:r>
              <a:rPr lang="en-US" sz="3800" dirty="0" smtClean="0"/>
              <a:t>: </a:t>
            </a:r>
          </a:p>
          <a:p>
            <a:pPr lvl="1">
              <a:lnSpc>
                <a:spcPct val="110000"/>
              </a:lnSpc>
              <a:spcBef>
                <a:spcPts val="400"/>
              </a:spcBef>
              <a:spcAft>
                <a:spcPts val="300"/>
              </a:spcAft>
              <a:tabLst>
                <a:tab pos="1438275" algn="l"/>
              </a:tabLst>
            </a:pPr>
            <a:r>
              <a:rPr lang="en-US" sz="2900" dirty="0" smtClean="0"/>
              <a:t>Trastuzumab: 600 </a:t>
            </a:r>
            <a:r>
              <a:rPr lang="en-US" sz="2900" dirty="0"/>
              <a:t>mg </a:t>
            </a:r>
            <a:r>
              <a:rPr lang="en-US" sz="2900" dirty="0" smtClean="0"/>
              <a:t>sc every </a:t>
            </a:r>
            <a:r>
              <a:rPr lang="en-US" sz="2900" dirty="0"/>
              <a:t>3 weeks for a total of 5 doses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tabLst>
                <a:tab pos="1257300" algn="l"/>
              </a:tabLst>
            </a:pPr>
            <a:r>
              <a:rPr lang="en-US" sz="2900" dirty="0" smtClean="0"/>
              <a:t>Pertuzumab:  840 </a:t>
            </a:r>
            <a:r>
              <a:rPr lang="en-US" sz="2900" dirty="0"/>
              <a:t>mg </a:t>
            </a:r>
            <a:r>
              <a:rPr lang="en-US" sz="2900" dirty="0" smtClean="0"/>
              <a:t>i.v. loading </a:t>
            </a:r>
            <a:r>
              <a:rPr lang="en-US" sz="2900" dirty="0"/>
              <a:t>dose followed by 420 mg </a:t>
            </a:r>
            <a:r>
              <a:rPr lang="en-US" sz="2900" dirty="0" smtClean="0"/>
              <a:t>i.v. every </a:t>
            </a:r>
            <a:r>
              <a:rPr lang="en-US" sz="2900" dirty="0"/>
              <a:t>3 weeks for a total of 5 doses</a:t>
            </a: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  <a:tabLst>
                <a:tab pos="287338" algn="l"/>
              </a:tabLst>
            </a:pPr>
            <a:r>
              <a:rPr lang="en-US" dirty="0"/>
              <a:t>	</a:t>
            </a:r>
            <a:r>
              <a:rPr lang="en-US" sz="2900" b="1" dirty="0" smtClean="0">
                <a:solidFill>
                  <a:srgbClr val="FF0000"/>
                </a:solidFill>
              </a:rPr>
              <a:t>PLUS</a:t>
            </a:r>
            <a:endParaRPr lang="en-US" sz="2900" b="1" dirty="0">
              <a:solidFill>
                <a:srgbClr val="FF0000"/>
              </a:solidFill>
            </a:endParaRPr>
          </a:p>
          <a:p>
            <a:pPr>
              <a:lnSpc>
                <a:spcPct val="110000"/>
              </a:lnSpc>
              <a:spcAft>
                <a:spcPts val="600"/>
              </a:spcAft>
              <a:tabLst>
                <a:tab pos="1438275" algn="l"/>
              </a:tabLst>
            </a:pPr>
            <a:r>
              <a:rPr lang="en-US" sz="3800" b="1" dirty="0"/>
              <a:t>Arm </a:t>
            </a:r>
            <a:r>
              <a:rPr lang="en-US" sz="3800" b="1" dirty="0" smtClean="0"/>
              <a:t>A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tabLst>
                <a:tab pos="1438275" algn="l"/>
              </a:tabLst>
            </a:pPr>
            <a:r>
              <a:rPr lang="en-US" sz="2900" dirty="0"/>
              <a:t>Paclitaxel: </a:t>
            </a:r>
            <a:r>
              <a:rPr lang="en-US" sz="2900" dirty="0" smtClean="0"/>
              <a:t> 80 </a:t>
            </a:r>
            <a:r>
              <a:rPr lang="en-US" sz="2900" dirty="0"/>
              <a:t>mg/m2 i.v. day 1, 8, 15 every 28 days, 4 </a:t>
            </a:r>
            <a:r>
              <a:rPr lang="en-US" sz="2900" dirty="0" smtClean="0"/>
              <a:t>cycles</a:t>
            </a:r>
          </a:p>
          <a:p>
            <a:pPr marL="365760" lvl="1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  <a:tabLst>
                <a:tab pos="1438275" algn="l"/>
              </a:tabLst>
            </a:pPr>
            <a:r>
              <a:rPr lang="en-US" sz="2900" b="1" dirty="0" smtClean="0">
                <a:solidFill>
                  <a:srgbClr val="FF0000"/>
                </a:solidFill>
              </a:rPr>
              <a:t>OR</a:t>
            </a:r>
            <a:endParaRPr lang="en-US" sz="2900" b="1" dirty="0">
              <a:solidFill>
                <a:srgbClr val="FF0000"/>
              </a:solidFill>
            </a:endParaRPr>
          </a:p>
          <a:p>
            <a:pPr lvl="0">
              <a:lnSpc>
                <a:spcPct val="110000"/>
              </a:lnSpc>
              <a:spcAft>
                <a:spcPts val="1200"/>
              </a:spcAft>
              <a:tabLst>
                <a:tab pos="1438275" algn="l"/>
              </a:tabLst>
            </a:pPr>
            <a:r>
              <a:rPr lang="en-US" sz="3800" b="1" dirty="0" smtClean="0"/>
              <a:t>Arm B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tabLst>
                <a:tab pos="1438275" algn="l"/>
              </a:tabLst>
            </a:pPr>
            <a:r>
              <a:rPr lang="en-US" sz="2900" dirty="0" smtClean="0"/>
              <a:t>Palbociclib: 125 </a:t>
            </a:r>
            <a:r>
              <a:rPr lang="en-US" sz="2900" dirty="0"/>
              <a:t>mg/day orally for 21 days followed by 7 days rest for four 28-day cycles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1800"/>
              </a:spcAft>
              <a:tabLst>
                <a:tab pos="1438275" algn="l"/>
              </a:tabLst>
            </a:pPr>
            <a:r>
              <a:rPr lang="en-US" sz="2900" dirty="0" smtClean="0"/>
              <a:t>Letrozole:    2.5 </a:t>
            </a:r>
            <a:r>
              <a:rPr lang="en-US" sz="2900" dirty="0"/>
              <a:t>mg/day </a:t>
            </a:r>
            <a:r>
              <a:rPr lang="en-US" sz="2900" dirty="0" smtClean="0"/>
              <a:t>orally for sixteen weeks</a:t>
            </a:r>
            <a:endParaRPr lang="en-US" sz="2600" dirty="0"/>
          </a:p>
          <a:p>
            <a:pPr marL="0" indent="0">
              <a:lnSpc>
                <a:spcPct val="110000"/>
              </a:lnSpc>
              <a:spcAft>
                <a:spcPts val="1800"/>
              </a:spcAft>
              <a:buNone/>
              <a:tabLst>
                <a:tab pos="1438275" algn="l"/>
              </a:tabLst>
            </a:pPr>
            <a:r>
              <a:rPr lang="en-US" sz="3100" b="1" dirty="0">
                <a:sym typeface="Symbol" panose="05050102010706020507" pitchFamily="18" charset="2"/>
              </a:rPr>
              <a:t> </a:t>
            </a:r>
            <a:r>
              <a:rPr lang="en-US" sz="3100" b="1" dirty="0" smtClean="0"/>
              <a:t>Patient </a:t>
            </a:r>
            <a:r>
              <a:rPr lang="en-US" sz="3100" b="1" dirty="0"/>
              <a:t>will then proceed to surgery (No </a:t>
            </a:r>
            <a:r>
              <a:rPr lang="en-US" sz="3100" b="1" dirty="0" smtClean="0"/>
              <a:t>later </a:t>
            </a:r>
            <a:r>
              <a:rPr lang="en-US" sz="3100" b="1" dirty="0"/>
              <a:t>than 4 weeks after the final dose of any of the drugs in the combinations described </a:t>
            </a:r>
            <a:r>
              <a:rPr lang="en-US" sz="3100" b="1" dirty="0" smtClean="0"/>
              <a:t>above)</a:t>
            </a:r>
            <a:r>
              <a:rPr lang="en-US" sz="3100" b="1" dirty="0"/>
              <a:t/>
            </a:r>
            <a:br>
              <a:rPr lang="en-US" sz="3100" b="1" dirty="0"/>
            </a:br>
            <a:r>
              <a:rPr lang="en-US" sz="3100" b="1" dirty="0">
                <a:sym typeface="Symbol" panose="05050102010706020507" pitchFamily="18" charset="2"/>
              </a:rPr>
              <a:t> </a:t>
            </a:r>
            <a:r>
              <a:rPr lang="en-US" sz="3100" b="1" dirty="0" smtClean="0"/>
              <a:t>Patient’s </a:t>
            </a:r>
            <a:r>
              <a:rPr lang="en-US" sz="3100" b="1" dirty="0"/>
              <a:t>participation ends 30 days after surgery</a:t>
            </a:r>
            <a:endParaRPr lang="de-CH" sz="31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9641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15004" y="410547"/>
            <a:ext cx="5069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Arm A (paclitaxel, trastuzumab, pertuzumab)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6127" y="5547469"/>
            <a:ext cx="8732192" cy="118923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1946" y="841304"/>
            <a:ext cx="8689719" cy="4804683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601946" y="2911151"/>
            <a:ext cx="8689719" cy="1520890"/>
          </a:xfrm>
          <a:prstGeom prst="rect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270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51110" y="382554"/>
            <a:ext cx="6195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Arm B (palbociclib, letrozole, trastuzumab, pertuzumab)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5710"/>
          <a:stretch/>
        </p:blipFill>
        <p:spPr>
          <a:xfrm>
            <a:off x="1624013" y="5947907"/>
            <a:ext cx="8747176" cy="8212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4012" y="781050"/>
            <a:ext cx="8747177" cy="517937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646550" y="2676293"/>
            <a:ext cx="8689719" cy="1755748"/>
          </a:xfrm>
          <a:prstGeom prst="rect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4566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Floating vs Non-Floating </a:t>
            </a:r>
            <a:r>
              <a:rPr lang="en-US" dirty="0" smtClean="0"/>
              <a:t>Schedule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/>
              <a:t>Paciltaxel is given on days 1, 8 and 15 of a 28 day cycle. If it is given off schedule, the cycle needs to be readjusted to reflect the number of days off schedule.</a:t>
            </a:r>
          </a:p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Medications are taken at various schedules, but are still counted in a 28 day time frame. Patient diary completed for each medication.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algn="ctr"/>
            <a:r>
              <a:rPr lang="en-US" dirty="0" smtClean="0"/>
              <a:t>Arm A – Floating Schedule	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 smtClean="0"/>
              <a:t>Arm B – Non-Floating Schedule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7092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Trial 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Trial treatment should start within one week after randomization. Trial treatments will be administered in four 28-day cycles, or until protocol treatment is discontinued (see Section 10.8). </a:t>
            </a:r>
            <a:endParaRPr lang="en-US" dirty="0" smtClean="0"/>
          </a:p>
          <a:p>
            <a:endParaRPr lang="en-US" dirty="0"/>
          </a:p>
          <a:p>
            <a:r>
              <a:rPr lang="en-US" dirty="0"/>
              <a:t>Treatment administration should comply with the protocol; compliance will be monitored by the Monitoring Team and Data Management Center. Complete details of dispensation and dosing are recorded on the eCRF. 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Treatment administration for each drug is found within Section 10.2 of the protocol 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431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Dose Modifications and Delays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Dose reduction levels for each drug are located within Section 10.3 of the protocol</a:t>
            </a:r>
          </a:p>
          <a:p>
            <a:endParaRPr lang="en-US" dirty="0" smtClean="0"/>
          </a:p>
          <a:p>
            <a:r>
              <a:rPr lang="en-US" dirty="0" smtClean="0"/>
              <a:t>Dose modifications (adjustments) based on AE/SAEs are also listed within this section by drug.	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0654" y="4308702"/>
            <a:ext cx="5695950" cy="17240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67327" y="3917697"/>
            <a:ext cx="43413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Example from Palbociclib dose modification chart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651884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Dose Modifications and Delays for </a:t>
            </a:r>
            <a:r>
              <a:rPr lang="en-US" dirty="0" err="1" smtClean="0">
                <a:solidFill>
                  <a:schemeClr val="tx1"/>
                </a:solidFill>
              </a:rPr>
              <a:t>Palbociclib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Monitor patients for pulmonary symptoms indicative of ILD/pneumonitis (e.g. hypoxia, cough, dyspnea). In patients who have new or worsening respiratory symptoms and are suspected to have developed ILD/pneumonitis, interrupt </a:t>
            </a:r>
            <a:r>
              <a:rPr lang="en-US" dirty="0" err="1"/>
              <a:t>palbociclib</a:t>
            </a:r>
            <a:r>
              <a:rPr lang="en-US" dirty="0"/>
              <a:t> immediately and evaluate the patient. </a:t>
            </a:r>
          </a:p>
          <a:p>
            <a:r>
              <a:rPr lang="en-US" dirty="0"/>
              <a:t>Permanently discontinue </a:t>
            </a:r>
            <a:r>
              <a:rPr lang="en-US" dirty="0" err="1"/>
              <a:t>palbociclib</a:t>
            </a:r>
            <a:r>
              <a:rPr lang="en-US" dirty="0"/>
              <a:t> in patients with severe ILD or pneumonitis. </a:t>
            </a:r>
            <a:r>
              <a:rPr lang="en-US" dirty="0">
                <a:solidFill>
                  <a:srgbClr val="00B050"/>
                </a:solidFill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92376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Concomitant Therapy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following rules should be followed for both treatment arms:</a:t>
            </a:r>
          </a:p>
          <a:p>
            <a:pPr lvl="1"/>
            <a:r>
              <a:rPr lang="en-US" b="1" dirty="0" smtClean="0"/>
              <a:t>Anti-cance</a:t>
            </a:r>
            <a:r>
              <a:rPr lang="en-US" dirty="0" smtClean="0"/>
              <a:t>r </a:t>
            </a:r>
            <a:r>
              <a:rPr lang="en-US" dirty="0"/>
              <a:t>(cytotoxic or endocrine therapy, other than letrozole and paclitaxel provided within the trial protocol) or any other investigational therapy is </a:t>
            </a:r>
            <a:r>
              <a:rPr lang="en-US" b="1" u="sng" dirty="0"/>
              <a:t>not</a:t>
            </a:r>
            <a:r>
              <a:rPr lang="en-US" dirty="0"/>
              <a:t> permitted while patients are on trial therapy. </a:t>
            </a:r>
          </a:p>
          <a:p>
            <a:pPr lvl="1"/>
            <a:r>
              <a:rPr lang="en-US" b="1" dirty="0" smtClean="0"/>
              <a:t>Radiotherapy</a:t>
            </a:r>
            <a:r>
              <a:rPr lang="en-US" dirty="0" smtClean="0"/>
              <a:t> </a:t>
            </a:r>
            <a:r>
              <a:rPr lang="en-US" dirty="0"/>
              <a:t>is </a:t>
            </a:r>
            <a:r>
              <a:rPr lang="en-US" b="1" u="sng" dirty="0"/>
              <a:t>not</a:t>
            </a:r>
            <a:r>
              <a:rPr lang="en-US" dirty="0"/>
              <a:t> permitted while patients are on trial therapy.</a:t>
            </a:r>
          </a:p>
          <a:p>
            <a:r>
              <a:rPr lang="en-US" dirty="0"/>
              <a:t>The use of other concomitant medication/therapy judged by the Investigator to be necessary for the care of the patient is </a:t>
            </a:r>
            <a:r>
              <a:rPr lang="en-US" dirty="0" smtClean="0"/>
              <a:t>permitted.</a:t>
            </a:r>
          </a:p>
          <a:p>
            <a:pPr lvl="2"/>
            <a:r>
              <a:rPr lang="en-US" dirty="0" smtClean="0"/>
              <a:t>The patient </a:t>
            </a:r>
            <a:r>
              <a:rPr lang="en-US" dirty="0"/>
              <a:t>to notify the trial site about any new medications she takes after the start of the trial drug.</a:t>
            </a:r>
          </a:p>
          <a:p>
            <a:r>
              <a:rPr lang="en-US" dirty="0"/>
              <a:t>Concomitant medications need to be recorded as follows:</a:t>
            </a:r>
          </a:p>
          <a:p>
            <a:pPr lvl="1"/>
            <a:r>
              <a:rPr lang="en-US" dirty="0" smtClean="0"/>
              <a:t>At </a:t>
            </a:r>
            <a:r>
              <a:rPr lang="en-US" dirty="0"/>
              <a:t>baseline, prior to start of treatment, medications or treatments for comorbidities should be recorded on the History form 55-H. </a:t>
            </a:r>
          </a:p>
          <a:p>
            <a:pPr lvl="1"/>
            <a:r>
              <a:rPr lang="en-US" dirty="0" smtClean="0"/>
              <a:t>In </a:t>
            </a:r>
            <a:r>
              <a:rPr lang="en-US" dirty="0"/>
              <a:t>case of an SAE, all concomitant medication used to treat the SAE must be reported on the SAE form (55-SAE-B).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9310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Touch Study Contacts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en-US" sz="2000" b="1" u="sng" dirty="0"/>
              <a:t>Drug Supply Office</a:t>
            </a:r>
          </a:p>
          <a:p>
            <a:pPr>
              <a:spcBef>
                <a:spcPts val="0"/>
              </a:spcBef>
              <a:buNone/>
            </a:pPr>
            <a:endParaRPr lang="en-US" sz="2000" dirty="0"/>
          </a:p>
          <a:p>
            <a:pPr>
              <a:spcBef>
                <a:spcPts val="0"/>
              </a:spcBef>
              <a:buNone/>
            </a:pPr>
            <a:r>
              <a:rPr lang="en-US" sz="2000" dirty="0"/>
              <a:t>Linda Fritzsche	</a:t>
            </a:r>
          </a:p>
          <a:p>
            <a:pPr>
              <a:buNone/>
            </a:pPr>
            <a:endParaRPr lang="en-US" sz="2000" dirty="0">
              <a:solidFill>
                <a:srgbClr val="010303"/>
              </a:solidFill>
            </a:endParaRPr>
          </a:p>
          <a:p>
            <a:pPr>
              <a:buNone/>
            </a:pPr>
            <a:r>
              <a:rPr lang="en-US" sz="2000" dirty="0">
                <a:solidFill>
                  <a:srgbClr val="010303"/>
                </a:solidFill>
              </a:rPr>
              <a:t>Phone: +</a:t>
            </a:r>
            <a:r>
              <a:rPr lang="en-US" sz="2000" dirty="0" smtClean="0">
                <a:solidFill>
                  <a:srgbClr val="010303"/>
                </a:solidFill>
              </a:rPr>
              <a:t>41 31 511 94 00</a:t>
            </a:r>
            <a:endParaRPr lang="en-US" sz="2000" dirty="0">
              <a:solidFill>
                <a:srgbClr val="010303"/>
              </a:solidFill>
            </a:endParaRPr>
          </a:p>
          <a:p>
            <a:pPr>
              <a:buNone/>
            </a:pPr>
            <a:r>
              <a:rPr lang="en-US" sz="2000" dirty="0">
                <a:solidFill>
                  <a:srgbClr val="010303"/>
                </a:solidFill>
              </a:rPr>
              <a:t>Fax: +41 </a:t>
            </a:r>
            <a:r>
              <a:rPr lang="en-US" sz="2000" dirty="0" smtClean="0">
                <a:solidFill>
                  <a:srgbClr val="010303"/>
                </a:solidFill>
              </a:rPr>
              <a:t>31 511 94 01</a:t>
            </a:r>
            <a:endParaRPr lang="en-US" sz="2000" dirty="0"/>
          </a:p>
          <a:p>
            <a:pPr>
              <a:spcBef>
                <a:spcPts val="0"/>
              </a:spcBef>
              <a:buNone/>
            </a:pPr>
            <a:r>
              <a:rPr lang="en-US" sz="2000" dirty="0"/>
              <a:t>drugsupply@ibcsg.org</a:t>
            </a:r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>
          <a:xfrm>
            <a:off x="5715000" y="2362200"/>
            <a:ext cx="4114800" cy="43434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u="sng" dirty="0" smtClean="0"/>
              <a:t>Regulatory Office</a:t>
            </a:r>
          </a:p>
          <a:p>
            <a:pPr>
              <a:buNone/>
            </a:pPr>
            <a:r>
              <a:rPr lang="en-US" sz="1900" dirty="0"/>
              <a:t>Barbara Ruepp, PharmD</a:t>
            </a:r>
          </a:p>
          <a:p>
            <a:pPr>
              <a:buNone/>
            </a:pPr>
            <a:r>
              <a:rPr lang="en-US" sz="1900" dirty="0"/>
              <a:t>Rita Pfister</a:t>
            </a:r>
          </a:p>
          <a:p>
            <a:pPr>
              <a:buNone/>
            </a:pPr>
            <a:r>
              <a:rPr lang="en-US" sz="1900" dirty="0"/>
              <a:t>regulatoryoffice@ibcsg.org</a:t>
            </a:r>
          </a:p>
          <a:p>
            <a:pPr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b="1" u="sng" dirty="0" smtClean="0"/>
              <a:t>Safety Office </a:t>
            </a:r>
          </a:p>
          <a:p>
            <a:pPr marL="0" indent="0">
              <a:buNone/>
            </a:pPr>
            <a:r>
              <a:rPr lang="fr-FR" sz="1800" dirty="0"/>
              <a:t>safetyoffice@ibcsg.org </a:t>
            </a:r>
          </a:p>
          <a:p>
            <a:pPr marL="0" indent="0">
              <a:buNone/>
            </a:pPr>
            <a:r>
              <a:rPr lang="fr-FR" sz="1800" dirty="0"/>
              <a:t>Phone +41 31 389 92 28 or +41 31 389 92 22 </a:t>
            </a:r>
          </a:p>
          <a:p>
            <a:pPr marL="0" indent="0">
              <a:buNone/>
            </a:pPr>
            <a:r>
              <a:rPr lang="fr-FR" sz="1800" dirty="0"/>
              <a:t>Fax : +41 31 389 92 29</a:t>
            </a:r>
          </a:p>
          <a:p>
            <a:pPr marL="0" indent="0">
              <a:buNone/>
            </a:pPr>
            <a:endParaRPr lang="fr-FR" sz="1300" dirty="0"/>
          </a:p>
          <a:p>
            <a:pPr marL="0" indent="0">
              <a:buNone/>
            </a:pPr>
            <a:r>
              <a:rPr lang="fr-FR" sz="1800" dirty="0"/>
              <a:t>SAE Medical Review: </a:t>
            </a:r>
            <a:endParaRPr lang="fr-FR" sz="1800" dirty="0" smtClean="0"/>
          </a:p>
          <a:p>
            <a:pPr marL="0" indent="0">
              <a:buNone/>
            </a:pPr>
            <a:r>
              <a:rPr lang="fr-FR" sz="1800" dirty="0" smtClean="0"/>
              <a:t>Dr</a:t>
            </a:r>
            <a:r>
              <a:rPr lang="fr-FR" sz="1800" dirty="0"/>
              <a:t>. Manuela Rabaglio, MD</a:t>
            </a:r>
            <a:endParaRPr lang="de-CH" sz="2000" dirty="0"/>
          </a:p>
          <a:p>
            <a:pPr marL="0" indent="0">
              <a:buNone/>
            </a:pPr>
            <a:r>
              <a:rPr lang="fr-FR" sz="1800" dirty="0"/>
              <a:t>SAE General Management: </a:t>
            </a:r>
            <a:endParaRPr lang="fr-FR" sz="1800" dirty="0" smtClean="0"/>
          </a:p>
          <a:p>
            <a:pPr marL="0" indent="0">
              <a:buNone/>
            </a:pPr>
            <a:r>
              <a:rPr lang="fr-FR" sz="1800" dirty="0" smtClean="0"/>
              <a:t>Dr</a:t>
            </a:r>
            <a:r>
              <a:rPr lang="fr-FR" sz="1800" dirty="0"/>
              <a:t>. Barbara Ruepp, PharmD</a:t>
            </a:r>
            <a:endParaRPr lang="de-CH" dirty="0"/>
          </a:p>
          <a:p>
            <a:pPr>
              <a:buNone/>
            </a:pPr>
            <a:endParaRPr lang="en-US" sz="20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>
          <a:xfrm>
            <a:off x="2764972" y="1447800"/>
            <a:ext cx="3657600" cy="914400"/>
          </a:xfrm>
        </p:spPr>
        <p:txBody>
          <a:bodyPr/>
          <a:lstStyle/>
          <a:p>
            <a:pPr algn="ctr"/>
            <a:r>
              <a:rPr lang="en-US" dirty="0" smtClean="0"/>
              <a:t>IBCSG Coordinating Center</a:t>
            </a:r>
          </a:p>
          <a:p>
            <a:pPr algn="ctr"/>
            <a:r>
              <a:rPr lang="en-US" dirty="0" smtClean="0"/>
              <a:t>Bern, Switzerland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5212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RANDOMIZATION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1275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Randomization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Complete the following steps to randomize a patient on this trial. </a:t>
            </a:r>
          </a:p>
          <a:p>
            <a:pPr lvl="1"/>
            <a:r>
              <a:rPr lang="en-US" dirty="0" smtClean="0"/>
              <a:t>Verify </a:t>
            </a:r>
            <a:r>
              <a:rPr lang="en-US" dirty="0"/>
              <a:t>eligibility </a:t>
            </a:r>
          </a:p>
          <a:p>
            <a:pPr lvl="1"/>
            <a:r>
              <a:rPr lang="en-US" dirty="0" smtClean="0"/>
              <a:t>Obtain </a:t>
            </a:r>
            <a:r>
              <a:rPr lang="en-US" dirty="0"/>
              <a:t>written informed consent both for the clinical trial and the pathology material submission, signed and dated by the patient and Investigator. Informed consent must be obtained prior to any trial-specific screening procedure or intervention. </a:t>
            </a:r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/>
              <a:t>F</a:t>
            </a:r>
            <a:r>
              <a:rPr lang="en-US" dirty="0" smtClean="0"/>
              <a:t>or </a:t>
            </a:r>
            <a:r>
              <a:rPr lang="en-US" dirty="0"/>
              <a:t>patients aged </a:t>
            </a:r>
            <a:r>
              <a:rPr lang="en-US" u="sng" dirty="0"/>
              <a:t>&gt;</a:t>
            </a:r>
            <a:r>
              <a:rPr lang="en-US" dirty="0"/>
              <a:t>65 </a:t>
            </a:r>
            <a:r>
              <a:rPr lang="en-US" dirty="0" smtClean="0"/>
              <a:t>years, geriatric </a:t>
            </a:r>
            <a:r>
              <a:rPr lang="en-US" dirty="0"/>
              <a:t>assessments will also need to be completed at this time to complete the randomization process</a:t>
            </a:r>
          </a:p>
          <a:p>
            <a:endParaRPr lang="en-US" dirty="0"/>
          </a:p>
          <a:p>
            <a:r>
              <a:rPr lang="en-US" dirty="0"/>
              <a:t>These are: </a:t>
            </a:r>
          </a:p>
          <a:p>
            <a:pPr lvl="1"/>
            <a:r>
              <a:rPr lang="en-US" dirty="0"/>
              <a:t>Geriatric Assessment G8 questionnaire (55-G8)</a:t>
            </a:r>
          </a:p>
          <a:p>
            <a:pPr lvl="1"/>
            <a:r>
              <a:rPr lang="en-US" dirty="0"/>
              <a:t>Lawton Instrumental Activities of Daily Living Scale (55-IADL)</a:t>
            </a:r>
          </a:p>
          <a:p>
            <a:pPr marL="36576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28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Randomization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Connect to </a:t>
            </a:r>
            <a:r>
              <a:rPr lang="en-US" sz="1800" dirty="0">
                <a:hlinkClick r:id="rId3"/>
              </a:rPr>
              <a:t>http://www.ibcsg.org</a:t>
            </a:r>
            <a:endParaRPr lang="en-US" sz="1800" dirty="0"/>
          </a:p>
          <a:p>
            <a:r>
              <a:rPr lang="en-US" sz="1800" dirty="0"/>
              <a:t>Log in using your IBCSG user name and password.</a:t>
            </a:r>
          </a:p>
          <a:p>
            <a:r>
              <a:rPr lang="en-US" sz="1800" dirty="0"/>
              <a:t>Click on the RANDOMIZATION </a:t>
            </a:r>
            <a:r>
              <a:rPr lang="en-US" sz="1800" dirty="0" smtClean="0"/>
              <a:t>FSTRF Portal link</a:t>
            </a:r>
            <a:endParaRPr lang="en-US" sz="1800" dirty="0"/>
          </a:p>
          <a:p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353" y="3321733"/>
            <a:ext cx="10923701" cy="2239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832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Randomization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The Randomization System will provide the following information via e-mail: </a:t>
            </a:r>
          </a:p>
          <a:p>
            <a:pPr lvl="1"/>
            <a:r>
              <a:rPr lang="en-US" dirty="0"/>
              <a:t>Patient ID (randomization number) </a:t>
            </a:r>
          </a:p>
          <a:p>
            <a:pPr lvl="1"/>
            <a:r>
              <a:rPr lang="en-US" dirty="0"/>
              <a:t>Treatment assignment </a:t>
            </a:r>
          </a:p>
          <a:p>
            <a:pPr lvl="1"/>
            <a:r>
              <a:rPr lang="en-US" dirty="0"/>
              <a:t>Date of randomization </a:t>
            </a:r>
            <a:endParaRPr lang="en-US" dirty="0" smtClean="0"/>
          </a:p>
          <a:p>
            <a:pPr lvl="1"/>
            <a:r>
              <a:rPr lang="en-US" dirty="0" smtClean="0"/>
              <a:t>Patient Schedule</a:t>
            </a:r>
            <a:endParaRPr lang="en-US" dirty="0"/>
          </a:p>
          <a:p>
            <a:endParaRPr lang="en-US" dirty="0"/>
          </a:p>
          <a:p>
            <a:pPr lvl="1"/>
            <a:r>
              <a:rPr lang="en-US" dirty="0"/>
              <a:t>Submit the Confirmation of Randomization </a:t>
            </a:r>
            <a:r>
              <a:rPr lang="en-US" dirty="0" smtClean="0"/>
              <a:t>(55-A</a:t>
            </a:r>
            <a:r>
              <a:rPr lang="en-US" dirty="0"/>
              <a:t>) electronic case report form (eCRF) via </a:t>
            </a:r>
            <a:r>
              <a:rPr lang="en-US" dirty="0" err="1" smtClean="0"/>
              <a:t>DFexplore</a:t>
            </a:r>
            <a:r>
              <a:rPr lang="en-US" dirty="0" smtClean="0"/>
              <a:t>. </a:t>
            </a:r>
            <a:endParaRPr lang="en-US" dirty="0"/>
          </a:p>
          <a:p>
            <a:pPr lvl="2"/>
            <a:r>
              <a:rPr lang="en-US" dirty="0"/>
              <a:t>The patient binder of eCRFs will be available in </a:t>
            </a:r>
            <a:r>
              <a:rPr lang="en-US" dirty="0" err="1" smtClean="0"/>
              <a:t>DFexplore</a:t>
            </a:r>
            <a:r>
              <a:rPr lang="en-US" dirty="0" smtClean="0"/>
              <a:t> </a:t>
            </a:r>
            <a:r>
              <a:rPr lang="en-US" dirty="0"/>
              <a:t>within 24 hours of successful randomization.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9323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CRF Schedule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1567" y="713147"/>
            <a:ext cx="6590347" cy="4529721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904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Baseline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History </a:t>
            </a:r>
            <a:r>
              <a:rPr lang="en-US" dirty="0" smtClean="0"/>
              <a:t>Form (55-H)</a:t>
            </a:r>
          </a:p>
          <a:p>
            <a:r>
              <a:rPr lang="en-US" dirty="0" err="1" smtClean="0"/>
              <a:t>Charlson</a:t>
            </a:r>
            <a:r>
              <a:rPr lang="en-US" dirty="0" smtClean="0"/>
              <a:t> Comorbidity Index (55-CCI)</a:t>
            </a:r>
          </a:p>
          <a:p>
            <a:r>
              <a:rPr lang="en-US" dirty="0"/>
              <a:t>Tumor Evaluation Baseline </a:t>
            </a:r>
            <a:r>
              <a:rPr lang="en-US" dirty="0" smtClean="0"/>
              <a:t>Form (55-TEV-B)</a:t>
            </a:r>
            <a:endParaRPr lang="en-US" dirty="0"/>
          </a:p>
          <a:p>
            <a:r>
              <a:rPr lang="en-US" dirty="0"/>
              <a:t>Pre-treatment Pathology Report (</a:t>
            </a:r>
            <a:r>
              <a:rPr lang="en-US" dirty="0" smtClean="0"/>
              <a:t>55-Pathology Report) - </a:t>
            </a:r>
            <a:r>
              <a:rPr lang="en-US" dirty="0"/>
              <a:t>Submit the </a:t>
            </a:r>
            <a:r>
              <a:rPr lang="en-US" dirty="0" smtClean="0"/>
              <a:t>Biopsy Report </a:t>
            </a:r>
            <a:r>
              <a:rPr lang="en-US" dirty="0"/>
              <a:t>to </a:t>
            </a:r>
            <a:r>
              <a:rPr lang="en-US" dirty="0" err="1" smtClean="0"/>
              <a:t>DFexplore</a:t>
            </a:r>
            <a:r>
              <a:rPr lang="en-US" dirty="0" smtClean="0"/>
              <a:t> </a:t>
            </a:r>
            <a:r>
              <a:rPr lang="en-US" dirty="0"/>
              <a:t>via </a:t>
            </a:r>
            <a:r>
              <a:rPr lang="en-US" dirty="0" smtClean="0"/>
              <a:t>DFsend</a:t>
            </a:r>
            <a:endParaRPr lang="en-US" dirty="0"/>
          </a:p>
        </p:txBody>
      </p:sp>
      <p:sp>
        <p:nvSpPr>
          <p:cNvPr id="4" name="Double Wave 3"/>
          <p:cNvSpPr/>
          <p:nvPr/>
        </p:nvSpPr>
        <p:spPr>
          <a:xfrm>
            <a:off x="3344835" y="3929974"/>
            <a:ext cx="4056434" cy="2247089"/>
          </a:xfrm>
          <a:prstGeom prst="double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476158" y="4284908"/>
            <a:ext cx="37937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All due within one week of randomization!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42729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919848"/>
          </a:xfrm>
        </p:spPr>
        <p:txBody>
          <a:bodyPr/>
          <a:lstStyle/>
          <a:p>
            <a:pPr algn="ctr"/>
            <a:r>
              <a:rPr lang="en-US" dirty="0" smtClean="0"/>
              <a:t>During Neoadjuvant 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Arms A </a:t>
            </a:r>
            <a:r>
              <a:rPr lang="en-US" i="1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and</a:t>
            </a:r>
            <a:r>
              <a:rPr lang="en-US" dirty="0"/>
              <a:t> B Trastuzumab / Pertuzumab </a:t>
            </a:r>
            <a:r>
              <a:rPr lang="en-US" dirty="0" smtClean="0"/>
              <a:t>Log (55-TP</a:t>
            </a:r>
            <a:r>
              <a:rPr lang="en-US" dirty="0"/>
              <a:t>)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/>
              <a:t>Arm A </a:t>
            </a:r>
            <a:r>
              <a:rPr lang="en-US" dirty="0" smtClean="0"/>
              <a:t>Paclitaxel Form (55-PAC)</a:t>
            </a:r>
          </a:p>
          <a:p>
            <a:endParaRPr lang="en-US" dirty="0" smtClean="0"/>
          </a:p>
          <a:p>
            <a:r>
              <a:rPr lang="en-US" dirty="0" smtClean="0"/>
              <a:t>Arm </a:t>
            </a:r>
            <a:r>
              <a:rPr lang="en-US" dirty="0"/>
              <a:t>B Palbociclib </a:t>
            </a:r>
            <a:r>
              <a:rPr lang="en-US" dirty="0" smtClean="0"/>
              <a:t>Form (55-PALBO)</a:t>
            </a:r>
          </a:p>
          <a:p>
            <a:endParaRPr lang="en-US" dirty="0" smtClean="0"/>
          </a:p>
          <a:p>
            <a:r>
              <a:rPr lang="en-US" dirty="0"/>
              <a:t>Arm B Letrozole </a:t>
            </a:r>
            <a:r>
              <a:rPr lang="en-US" dirty="0" smtClean="0"/>
              <a:t>Form (55-LET)</a:t>
            </a:r>
          </a:p>
          <a:p>
            <a:endParaRPr lang="en-US" dirty="0"/>
          </a:p>
          <a:p>
            <a:r>
              <a:rPr lang="en-US" dirty="0"/>
              <a:t>Adverse Events </a:t>
            </a:r>
            <a:r>
              <a:rPr lang="en-US" dirty="0" smtClean="0"/>
              <a:t>Form (55-AE)</a:t>
            </a:r>
          </a:p>
          <a:p>
            <a:endParaRPr lang="en-US" dirty="0"/>
          </a:p>
          <a:p>
            <a:r>
              <a:rPr lang="en-US" dirty="0"/>
              <a:t>Tumor Evaluation Physical Exam Form - Complete </a:t>
            </a:r>
            <a:r>
              <a:rPr lang="en-US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after</a:t>
            </a:r>
            <a:r>
              <a:rPr lang="en-US" dirty="0"/>
              <a:t> 2 cycles of Arm A </a:t>
            </a:r>
            <a:r>
              <a:rPr lang="en-US" dirty="0" smtClean="0"/>
              <a:t>paclitaxel </a:t>
            </a:r>
            <a:r>
              <a:rPr lang="en-US" dirty="0"/>
              <a:t>or Arm B </a:t>
            </a:r>
            <a:r>
              <a:rPr lang="en-US" dirty="0" smtClean="0"/>
              <a:t>palbociclib (</a:t>
            </a:r>
            <a:r>
              <a:rPr lang="en-US" dirty="0"/>
              <a:t>Form </a:t>
            </a:r>
            <a:r>
              <a:rPr lang="en-US" dirty="0" smtClean="0"/>
              <a:t>55-TEV-PHYS)</a:t>
            </a:r>
          </a:p>
          <a:p>
            <a:endParaRPr lang="en-US" dirty="0"/>
          </a:p>
          <a:p>
            <a:r>
              <a:rPr lang="en-US" dirty="0"/>
              <a:t>Tumor Evaluation Pre-Surgery Form </a:t>
            </a:r>
            <a:r>
              <a:rPr lang="en-US" dirty="0" smtClean="0"/>
              <a:t>(55-TEV-PreSx) - </a:t>
            </a:r>
            <a:r>
              <a:rPr lang="en-US" dirty="0"/>
              <a:t>Complete in </a:t>
            </a:r>
            <a:r>
              <a:rPr lang="en-US" dirty="0" err="1" smtClean="0"/>
              <a:t>DFexplore</a:t>
            </a:r>
            <a:r>
              <a:rPr lang="en-US" dirty="0" smtClean="0"/>
              <a:t> </a:t>
            </a:r>
            <a:r>
              <a:rPr lang="en-US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within</a:t>
            </a:r>
            <a:r>
              <a:rPr lang="en-US" dirty="0"/>
              <a:t> 28 days after </a:t>
            </a:r>
            <a:r>
              <a:rPr lang="en-US" dirty="0" smtClean="0"/>
              <a:t>protocol </a:t>
            </a:r>
            <a:r>
              <a:rPr lang="en-US" dirty="0"/>
              <a:t>treatment stops but prior to surgery </a:t>
            </a:r>
          </a:p>
        </p:txBody>
      </p:sp>
    </p:spTree>
    <p:extLst>
      <p:ext uri="{BB962C8B-B14F-4D97-AF65-F5344CB8AC3E}">
        <p14:creationId xmlns:p14="http://schemas.microsoft.com/office/powerpoint/2010/main" val="4197391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Patient Diary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10178374" cy="4873752"/>
          </a:xfr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r>
              <a:rPr lang="en-US" dirty="0" smtClean="0"/>
              <a:t>ARM B only</a:t>
            </a:r>
          </a:p>
          <a:p>
            <a:r>
              <a:rPr lang="en-US" dirty="0" smtClean="0"/>
              <a:t>Should </a:t>
            </a:r>
            <a:r>
              <a:rPr lang="en-US" dirty="0"/>
              <a:t>be checked </a:t>
            </a:r>
            <a:r>
              <a:rPr lang="en-US" dirty="0" smtClean="0"/>
              <a:t>at each visit; </a:t>
            </a:r>
            <a:r>
              <a:rPr lang="en-US" dirty="0"/>
              <a:t>hand out new patient diary for next </a:t>
            </a:r>
            <a:r>
              <a:rPr lang="en-US" dirty="0" smtClean="0"/>
              <a:t>cycle; the diary is not submitted to </a:t>
            </a:r>
            <a:r>
              <a:rPr lang="en-US" dirty="0" err="1" smtClean="0"/>
              <a:t>DFexplore</a:t>
            </a:r>
            <a:r>
              <a:rPr lang="en-US" dirty="0" smtClean="0"/>
              <a:t> but must be kept in the patient file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330" y="3141270"/>
            <a:ext cx="4544598" cy="3515244"/>
          </a:xfrm>
          <a:prstGeom prst="rect">
            <a:avLst/>
          </a:prstGeom>
        </p:spPr>
      </p:pic>
      <p:sp>
        <p:nvSpPr>
          <p:cNvPr id="5" name="Left Arrow 4"/>
          <p:cNvSpPr/>
          <p:nvPr/>
        </p:nvSpPr>
        <p:spPr>
          <a:xfrm>
            <a:off x="6525928" y="3722770"/>
            <a:ext cx="930876" cy="28008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1377410" y="4713302"/>
            <a:ext cx="5613956" cy="87321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595286" y="4950941"/>
            <a:ext cx="29711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Instruct the patient to complete each time they take their medication to ensure accuracy</a:t>
            </a:r>
            <a:endParaRPr lang="en-US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793767" y="3245621"/>
            <a:ext cx="153798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Complete this section of the heading before patient leaves clinic</a:t>
            </a:r>
            <a:endParaRPr lang="en-US" sz="1400" dirty="0"/>
          </a:p>
        </p:txBody>
      </p:sp>
      <p:sp>
        <p:nvSpPr>
          <p:cNvPr id="13" name="Flowchart: Process 12"/>
          <p:cNvSpPr/>
          <p:nvPr/>
        </p:nvSpPr>
        <p:spPr>
          <a:xfrm>
            <a:off x="2134867" y="3151822"/>
            <a:ext cx="2918396" cy="1467681"/>
          </a:xfrm>
          <a:prstGeom prst="flowChartProcess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456804" y="3420898"/>
            <a:ext cx="26559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Complete when collected; be sure to complete the details for both drugs; signatures required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85660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Surgery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Surgery Form (55-C)- </a:t>
            </a:r>
            <a:r>
              <a:rPr lang="en-US" dirty="0"/>
              <a:t>Complete in </a:t>
            </a:r>
            <a:r>
              <a:rPr lang="en-US" dirty="0" err="1" smtClean="0"/>
              <a:t>DFexplore</a:t>
            </a:r>
            <a:r>
              <a:rPr lang="en-US" dirty="0" smtClean="0"/>
              <a:t> </a:t>
            </a:r>
            <a:r>
              <a:rPr lang="en-US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within</a:t>
            </a:r>
            <a:r>
              <a:rPr lang="en-US" dirty="0"/>
              <a:t> 2 weeks after </a:t>
            </a:r>
            <a:r>
              <a:rPr lang="en-US" dirty="0" smtClean="0"/>
              <a:t>surgery</a:t>
            </a:r>
          </a:p>
          <a:p>
            <a:endParaRPr lang="en-US" dirty="0"/>
          </a:p>
          <a:p>
            <a:r>
              <a:rPr lang="en-US" dirty="0"/>
              <a:t>Pathology Form (</a:t>
            </a:r>
            <a:r>
              <a:rPr lang="en-US" dirty="0" smtClean="0"/>
              <a:t>55-P)- </a:t>
            </a:r>
            <a:r>
              <a:rPr lang="en-US" dirty="0"/>
              <a:t>Complete in </a:t>
            </a:r>
            <a:r>
              <a:rPr lang="en-US" dirty="0" err="1" smtClean="0"/>
              <a:t>DFexplore</a:t>
            </a:r>
            <a:r>
              <a:rPr lang="en-US" dirty="0" smtClean="0"/>
              <a:t> </a:t>
            </a:r>
            <a:r>
              <a:rPr lang="en-US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within</a:t>
            </a:r>
            <a:r>
              <a:rPr lang="en-US" dirty="0"/>
              <a:t> 2 weeks after </a:t>
            </a:r>
            <a:r>
              <a:rPr lang="en-US" dirty="0" smtClean="0"/>
              <a:t>surgery</a:t>
            </a:r>
          </a:p>
          <a:p>
            <a:endParaRPr lang="en-US" dirty="0" smtClean="0"/>
          </a:p>
          <a:p>
            <a:r>
              <a:rPr lang="en-US" dirty="0"/>
              <a:t>Pathology Report </a:t>
            </a:r>
            <a:r>
              <a:rPr lang="en-US" dirty="0" smtClean="0"/>
              <a:t> - Submit </a:t>
            </a:r>
            <a:r>
              <a:rPr lang="en-US" dirty="0"/>
              <a:t>the Pathology Report for definitive surgery to </a:t>
            </a:r>
            <a:r>
              <a:rPr lang="en-US" dirty="0" err="1" smtClean="0"/>
              <a:t>DFexplore</a:t>
            </a:r>
            <a:r>
              <a:rPr lang="en-US" dirty="0" smtClean="0"/>
              <a:t>, </a:t>
            </a:r>
            <a:r>
              <a:rPr lang="en-US" dirty="0"/>
              <a:t>via </a:t>
            </a:r>
            <a:r>
              <a:rPr lang="en-US" dirty="0" smtClean="0"/>
              <a:t>DFsend, </a:t>
            </a:r>
            <a:r>
              <a:rPr lang="en-US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within</a:t>
            </a:r>
            <a:r>
              <a:rPr lang="en-US" dirty="0" smtClean="0"/>
              <a:t> </a:t>
            </a:r>
            <a:r>
              <a:rPr lang="en-US" dirty="0"/>
              <a:t>2 weeks after surgery</a:t>
            </a:r>
          </a:p>
        </p:txBody>
      </p:sp>
    </p:spTree>
    <p:extLst>
      <p:ext uri="{BB962C8B-B14F-4D97-AF65-F5344CB8AC3E}">
        <p14:creationId xmlns:p14="http://schemas.microsoft.com/office/powerpoint/2010/main" val="2827588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Discontinuation </a:t>
            </a:r>
            <a:r>
              <a:rPr lang="en-US" dirty="0"/>
              <a:t>of Protocol Medication 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All trial medication of the individual patient has to stop in case of:</a:t>
            </a:r>
          </a:p>
          <a:p>
            <a:pPr lvl="1"/>
            <a:r>
              <a:rPr lang="en-US" dirty="0"/>
              <a:t>Disease progression as defined in </a:t>
            </a:r>
            <a:r>
              <a:rPr lang="en-US" dirty="0" smtClean="0"/>
              <a:t>Section 13 of the protocol</a:t>
            </a:r>
            <a:endParaRPr lang="en-US" dirty="0"/>
          </a:p>
          <a:p>
            <a:pPr lvl="1"/>
            <a:r>
              <a:rPr lang="en-US" dirty="0"/>
              <a:t>Unacceptable adverse event(s</a:t>
            </a:r>
            <a:r>
              <a:rPr lang="en-US" dirty="0" smtClean="0"/>
              <a:t>)</a:t>
            </a:r>
            <a:endParaRPr lang="en-US" dirty="0"/>
          </a:p>
          <a:p>
            <a:pPr lvl="1"/>
            <a:r>
              <a:rPr lang="en-US" dirty="0" smtClean="0"/>
              <a:t>Patient </a:t>
            </a:r>
            <a:r>
              <a:rPr lang="en-US" dirty="0"/>
              <a:t>demonstrates an inability or unwillingness to comply with the treatment regimen and/or trial </a:t>
            </a:r>
            <a:r>
              <a:rPr lang="en-US" dirty="0" smtClean="0"/>
              <a:t>requirements</a:t>
            </a:r>
            <a:endParaRPr lang="en-US" dirty="0"/>
          </a:p>
          <a:p>
            <a:pPr lvl="1"/>
            <a:r>
              <a:rPr lang="en-US" dirty="0" smtClean="0"/>
              <a:t>Patient </a:t>
            </a:r>
            <a:r>
              <a:rPr lang="en-US" dirty="0"/>
              <a:t>withdraws consent to continue </a:t>
            </a:r>
            <a:r>
              <a:rPr lang="en-US" dirty="0" smtClean="0"/>
              <a:t>protocol treatment</a:t>
            </a:r>
          </a:p>
          <a:p>
            <a:pPr lvl="1"/>
            <a:endParaRPr lang="en-US" dirty="0"/>
          </a:p>
          <a:p>
            <a:r>
              <a:rPr lang="en-US" dirty="0" smtClean="0"/>
              <a:t>Patients </a:t>
            </a:r>
            <a:r>
              <a:rPr lang="en-US" dirty="0"/>
              <a:t>who discontinue all trial medications early for any reason should proceed to </a:t>
            </a:r>
            <a:r>
              <a:rPr lang="en-US" dirty="0" smtClean="0"/>
              <a:t>surgery</a:t>
            </a:r>
            <a:endParaRPr lang="en-US" dirty="0"/>
          </a:p>
          <a:p>
            <a:r>
              <a:rPr lang="en-US" dirty="0"/>
              <a:t>After the discontinuation of all trial medications, future therapeutic decisions are at the discretion of the Investigator, with no </a:t>
            </a:r>
            <a:r>
              <a:rPr lang="en-US" dirty="0" smtClean="0"/>
              <a:t>restrictions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6826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Conducting Clinical Trials with the IBCSG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5379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  End of Medication vs End of Treatment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Last dose of trial medication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Is defined </a:t>
            </a:r>
            <a:r>
              <a:rPr lang="en-US" dirty="0"/>
              <a:t>as the </a:t>
            </a:r>
            <a:r>
              <a:rPr lang="en-US" dirty="0" smtClean="0"/>
              <a:t>final visit. </a:t>
            </a:r>
          </a:p>
          <a:p>
            <a:pPr lvl="1"/>
            <a:r>
              <a:rPr lang="en-US" dirty="0" smtClean="0"/>
              <a:t>Complete </a:t>
            </a:r>
            <a:r>
              <a:rPr lang="en-US" dirty="0"/>
              <a:t>a</a:t>
            </a:r>
            <a:r>
              <a:rPr lang="en-US" dirty="0" smtClean="0"/>
              <a:t>n </a:t>
            </a:r>
            <a:r>
              <a:rPr lang="en-US" dirty="0" err="1" smtClean="0"/>
              <a:t>EoT</a:t>
            </a:r>
            <a:r>
              <a:rPr lang="en-US" dirty="0" smtClean="0"/>
              <a:t> form for the final visit in </a:t>
            </a:r>
            <a:r>
              <a:rPr lang="en-US" dirty="0" err="1" smtClean="0"/>
              <a:t>DFexplore</a:t>
            </a:r>
            <a:r>
              <a:rPr lang="en-US" dirty="0" smtClean="0"/>
              <a:t> </a:t>
            </a:r>
            <a:r>
              <a:rPr lang="en-US" dirty="0"/>
              <a:t>30 days after surgery or, if no surgery, </a:t>
            </a:r>
            <a:r>
              <a:rPr lang="en-US" dirty="0" smtClean="0"/>
              <a:t>30 days after </a:t>
            </a:r>
            <a:r>
              <a:rPr lang="en-US" dirty="0"/>
              <a:t>ALL protocol treatment stops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en-US" dirty="0" smtClean="0"/>
              <a:t>End of Medication	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End of Treatment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406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Safety, AE and SAE reporting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857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Safety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417638"/>
            <a:ext cx="9956800" cy="4873752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Trial Drug formulation and handling information</a:t>
            </a:r>
          </a:p>
          <a:p>
            <a:pPr lvl="1"/>
            <a:r>
              <a:rPr lang="en-US" dirty="0" smtClean="0"/>
              <a:t>Protocol Section 9</a:t>
            </a:r>
          </a:p>
          <a:p>
            <a:endParaRPr lang="en-US" dirty="0"/>
          </a:p>
          <a:p>
            <a:r>
              <a:rPr lang="en-US" dirty="0" smtClean="0"/>
              <a:t>Adverse </a:t>
            </a:r>
            <a:r>
              <a:rPr lang="en-US" dirty="0"/>
              <a:t>Events </a:t>
            </a:r>
            <a:r>
              <a:rPr lang="en-US" dirty="0" smtClean="0"/>
              <a:t>by drug</a:t>
            </a:r>
          </a:p>
          <a:p>
            <a:pPr lvl="1"/>
            <a:r>
              <a:rPr lang="en-US" dirty="0" smtClean="0"/>
              <a:t>Protocol </a:t>
            </a:r>
            <a:r>
              <a:rPr lang="en-US" dirty="0"/>
              <a:t>Section </a:t>
            </a:r>
            <a:r>
              <a:rPr lang="en-US" dirty="0" smtClean="0"/>
              <a:t>11</a:t>
            </a:r>
          </a:p>
          <a:p>
            <a:pPr lvl="1"/>
            <a:endParaRPr lang="en-US" dirty="0"/>
          </a:p>
          <a:p>
            <a:r>
              <a:rPr lang="en-US" dirty="0"/>
              <a:t>Potential cases of drug-induced liver injury (Hy’s Law cases) are </a:t>
            </a:r>
            <a:r>
              <a:rPr lang="en-US" dirty="0" smtClean="0"/>
              <a:t>considered an Adverse Events of Special Interest (AESI) </a:t>
            </a:r>
            <a:r>
              <a:rPr lang="en-US" dirty="0"/>
              <a:t>and need to be notified to IBCSG immediately </a:t>
            </a:r>
            <a:r>
              <a:rPr lang="en-US" dirty="0" smtClean="0"/>
              <a:t>(within </a:t>
            </a:r>
            <a:r>
              <a:rPr lang="en-US" dirty="0"/>
              <a:t>24h), following the SAE reporting procedure</a:t>
            </a:r>
          </a:p>
          <a:p>
            <a:pPr lvl="1"/>
            <a:r>
              <a:rPr lang="en-US" dirty="0" smtClean="0"/>
              <a:t>Protocol Section 11.6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Drug to Drug interactions</a:t>
            </a:r>
          </a:p>
          <a:p>
            <a:pPr lvl="1"/>
            <a:r>
              <a:rPr lang="en-US" dirty="0"/>
              <a:t>Protocol Section </a:t>
            </a:r>
            <a:r>
              <a:rPr lang="en-US" dirty="0" smtClean="0"/>
              <a:t>11.7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994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Trial Safety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The rights, safety and well being of the patient is paramount in every IBCSG trial.</a:t>
            </a:r>
          </a:p>
          <a:p>
            <a:endParaRPr lang="en-US" dirty="0"/>
          </a:p>
          <a:p>
            <a:r>
              <a:rPr lang="en-US" dirty="0" smtClean="0"/>
              <a:t>Details on trial drugs are listed in Section 9 of the protocol and within the Drug Supply Manual</a:t>
            </a:r>
          </a:p>
          <a:p>
            <a:endParaRPr lang="en-US" dirty="0"/>
          </a:p>
          <a:p>
            <a:r>
              <a:rPr lang="en-US" dirty="0" smtClean="0"/>
              <a:t>Reporting of AEs, Targeted AEs, AESI, SAEs and otherwise reportable events should be done as per protocol</a:t>
            </a:r>
          </a:p>
          <a:p>
            <a:endParaRPr lang="en-US" dirty="0" smtClean="0"/>
          </a:p>
          <a:p>
            <a:r>
              <a:rPr lang="en-US" dirty="0" smtClean="0"/>
              <a:t>You may reach the IBCSG Safety Office directly via the contact information provided in the protocol and within this slide set (slide 4)</a:t>
            </a:r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444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AE Reporting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For </a:t>
            </a:r>
            <a:r>
              <a:rPr lang="en-US" dirty="0"/>
              <a:t>adverse </a:t>
            </a:r>
            <a:r>
              <a:rPr lang="en-US" dirty="0" smtClean="0"/>
              <a:t>events:</a:t>
            </a:r>
          </a:p>
          <a:p>
            <a:pPr lvl="1"/>
            <a:r>
              <a:rPr lang="en-US" dirty="0" smtClean="0"/>
              <a:t>Adverse reactions by drug are listed in the protocol (section 11) and ranked by frequency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Report </a:t>
            </a:r>
            <a:r>
              <a:rPr lang="en-US" dirty="0"/>
              <a:t>the highest grade observed in a </a:t>
            </a:r>
            <a:r>
              <a:rPr lang="en-US" dirty="0" smtClean="0"/>
              <a:t>cycle</a:t>
            </a:r>
          </a:p>
          <a:p>
            <a:pPr lvl="1"/>
            <a:endParaRPr lang="en-US" dirty="0"/>
          </a:p>
          <a:p>
            <a:pPr lvl="1"/>
            <a:r>
              <a:rPr lang="en-US" dirty="0" smtClean="0"/>
              <a:t>Targeted </a:t>
            </a:r>
            <a:r>
              <a:rPr lang="en-US" dirty="0"/>
              <a:t>AEs of any grade will have to be documented on the 55-AE </a:t>
            </a:r>
            <a:r>
              <a:rPr lang="en-US" dirty="0" smtClean="0"/>
              <a:t>Form</a:t>
            </a:r>
          </a:p>
          <a:p>
            <a:pPr lvl="1"/>
            <a:endParaRPr lang="en-US" dirty="0"/>
          </a:p>
          <a:p>
            <a:pPr lvl="1"/>
            <a:r>
              <a:rPr lang="en-US" dirty="0" smtClean="0"/>
              <a:t>Any </a:t>
            </a:r>
            <a:r>
              <a:rPr lang="en-US" dirty="0"/>
              <a:t>other AEs grade ≥3 as well as other AEs grade 2 </a:t>
            </a:r>
            <a:r>
              <a:rPr lang="en-US" i="1" dirty="0"/>
              <a:t>requiring relevant medical </a:t>
            </a:r>
            <a:r>
              <a:rPr lang="en-US" i="1" dirty="0" smtClean="0"/>
              <a:t>intervention </a:t>
            </a:r>
            <a:r>
              <a:rPr lang="en-US" sz="1900" i="1" dirty="0" smtClean="0"/>
              <a:t>(</a:t>
            </a:r>
            <a:r>
              <a:rPr lang="en-US" sz="1900" dirty="0"/>
              <a:t>means any intervention leading to dose modification/interruption/delay according to Section 10.3 of the </a:t>
            </a:r>
            <a:r>
              <a:rPr lang="en-US" sz="1900" dirty="0" smtClean="0"/>
              <a:t>protocol) </a:t>
            </a:r>
            <a:r>
              <a:rPr lang="en-US" dirty="0" smtClean="0"/>
              <a:t>will </a:t>
            </a:r>
            <a:r>
              <a:rPr lang="en-US" dirty="0"/>
              <a:t>have to be documented on the 55-AE </a:t>
            </a:r>
            <a:r>
              <a:rPr lang="en-US" dirty="0" smtClean="0"/>
              <a:t>Form</a:t>
            </a:r>
          </a:p>
          <a:p>
            <a:pPr marL="365760" lvl="1" indent="0">
              <a:buNone/>
            </a:pPr>
            <a:r>
              <a:rPr lang="en-US" dirty="0" smtClean="0"/>
              <a:t> </a:t>
            </a:r>
          </a:p>
          <a:p>
            <a:pPr lvl="1"/>
            <a:r>
              <a:rPr lang="en-US" dirty="0"/>
              <a:t>Abnormal laboratory values will have to be documented on the treatment forms 55-PALBO or 55-PAC, respectively, and not on the 55-AE Form. For non-targeted adverse events caused by an abnormal lab value, grades ≥3 should be reported in the 55-AE Form</a:t>
            </a:r>
            <a:r>
              <a:rPr lang="en-US" dirty="0" smtClean="0"/>
              <a:t>.</a:t>
            </a:r>
          </a:p>
          <a:p>
            <a:pPr lvl="1"/>
            <a:endParaRPr lang="en-US" dirty="0"/>
          </a:p>
          <a:p>
            <a:pPr lvl="1"/>
            <a:r>
              <a:rPr lang="en-US" dirty="0" smtClean="0"/>
              <a:t>Assign </a:t>
            </a:r>
            <a:r>
              <a:rPr lang="en-US" dirty="0"/>
              <a:t>the appropriate adverse events grade according to the NCI CTCAE Version </a:t>
            </a:r>
            <a:r>
              <a:rPr lang="en-US" dirty="0" smtClean="0"/>
              <a:t>5.0 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238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52249"/>
            <a:ext cx="9956800" cy="851338"/>
          </a:xfrm>
        </p:spPr>
        <p:txBody>
          <a:bodyPr/>
          <a:lstStyle/>
          <a:p>
            <a:r>
              <a:rPr lang="en-US" dirty="0" smtClean="0"/>
              <a:t>Targeted AEs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274322"/>
            <a:ext cx="9956800" cy="520530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The presence of any grade of the following AEs must be indicated on the Adverse Event Form 55-AE:</a:t>
            </a:r>
          </a:p>
          <a:p>
            <a:pPr lvl="1"/>
            <a:r>
              <a:rPr lang="en-US" dirty="0" smtClean="0"/>
              <a:t>Neutrophil </a:t>
            </a:r>
            <a:r>
              <a:rPr lang="en-US" dirty="0"/>
              <a:t>count decreased</a:t>
            </a:r>
          </a:p>
          <a:p>
            <a:pPr lvl="1"/>
            <a:r>
              <a:rPr lang="en-US" dirty="0" smtClean="0"/>
              <a:t>Febrile </a:t>
            </a:r>
            <a:r>
              <a:rPr lang="en-US" dirty="0"/>
              <a:t>neutropenia</a:t>
            </a:r>
          </a:p>
          <a:p>
            <a:pPr lvl="1"/>
            <a:r>
              <a:rPr lang="en-US" dirty="0" smtClean="0"/>
              <a:t>Anemia</a:t>
            </a:r>
            <a:endParaRPr lang="en-US" dirty="0"/>
          </a:p>
          <a:p>
            <a:pPr lvl="1"/>
            <a:r>
              <a:rPr lang="en-US" dirty="0" smtClean="0"/>
              <a:t>Platelet </a:t>
            </a:r>
            <a:r>
              <a:rPr lang="en-US" dirty="0"/>
              <a:t>count decreased</a:t>
            </a:r>
          </a:p>
          <a:p>
            <a:pPr lvl="1"/>
            <a:r>
              <a:rPr lang="en-US" dirty="0" smtClean="0"/>
              <a:t>Nausea </a:t>
            </a:r>
            <a:endParaRPr lang="en-US" dirty="0"/>
          </a:p>
          <a:p>
            <a:pPr lvl="1"/>
            <a:r>
              <a:rPr lang="en-US" dirty="0" smtClean="0"/>
              <a:t>Diarrhea </a:t>
            </a:r>
            <a:endParaRPr lang="en-US" dirty="0"/>
          </a:p>
          <a:p>
            <a:pPr lvl="1"/>
            <a:r>
              <a:rPr lang="en-US" dirty="0" smtClean="0"/>
              <a:t>Thromboembolic </a:t>
            </a:r>
            <a:r>
              <a:rPr lang="en-US" dirty="0"/>
              <a:t>event</a:t>
            </a:r>
          </a:p>
          <a:p>
            <a:pPr lvl="1"/>
            <a:r>
              <a:rPr lang="en-US" dirty="0" smtClean="0"/>
              <a:t>Infections </a:t>
            </a:r>
            <a:endParaRPr lang="en-US" dirty="0"/>
          </a:p>
          <a:p>
            <a:pPr lvl="1"/>
            <a:r>
              <a:rPr lang="en-US" dirty="0" smtClean="0"/>
              <a:t>Skin </a:t>
            </a:r>
            <a:r>
              <a:rPr lang="en-US" dirty="0"/>
              <a:t>and cutaneous disorders</a:t>
            </a:r>
          </a:p>
          <a:p>
            <a:pPr lvl="1"/>
            <a:r>
              <a:rPr lang="en-US" dirty="0" smtClean="0"/>
              <a:t>Left </a:t>
            </a:r>
            <a:r>
              <a:rPr lang="en-US" dirty="0"/>
              <a:t>ventricular systolic dysfunction</a:t>
            </a:r>
          </a:p>
          <a:p>
            <a:pPr lvl="1"/>
            <a:r>
              <a:rPr lang="en-US" dirty="0" smtClean="0"/>
              <a:t>Hypertension</a:t>
            </a:r>
            <a:endParaRPr lang="en-US" dirty="0"/>
          </a:p>
          <a:p>
            <a:pPr lvl="1"/>
            <a:r>
              <a:rPr lang="en-US" dirty="0" smtClean="0"/>
              <a:t>Ejection </a:t>
            </a:r>
            <a:r>
              <a:rPr lang="en-US" dirty="0"/>
              <a:t>fraction </a:t>
            </a:r>
            <a:r>
              <a:rPr lang="en-US" dirty="0" smtClean="0"/>
              <a:t>decreased</a:t>
            </a:r>
          </a:p>
          <a:p>
            <a:pPr lvl="1"/>
            <a:r>
              <a:rPr lang="en-US" dirty="0" smtClean="0"/>
              <a:t>Hepatobiliary disorders </a:t>
            </a:r>
          </a:p>
          <a:p>
            <a:pPr lvl="1"/>
            <a:r>
              <a:rPr lang="en-US" dirty="0" smtClean="0"/>
              <a:t>ILD/pneumonitis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75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SAE Reporting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Any SAE and any AESI or other reportable event (Sections 12.3 and 12.4) occurring in a patient after providing Informed Consent must be reported, including death </a:t>
            </a:r>
            <a:r>
              <a:rPr lang="en-US" dirty="0" smtClean="0"/>
              <a:t>(any cause), </a:t>
            </a:r>
            <a:r>
              <a:rPr lang="en-US" dirty="0"/>
              <a:t>which occurs within 30 days following cessation of treatment or the initiation of a new anticancer therapy, whichever is earlier, whether or not related to the investigational product. 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Information </a:t>
            </a:r>
            <a:r>
              <a:rPr lang="en-US" dirty="0"/>
              <a:t>about all such events will be collected and recorded on the IBCSG Serious Adverse Event eCRFs (55–SAE–A and 55–SAE–B).</a:t>
            </a:r>
          </a:p>
        </p:txBody>
      </p:sp>
    </p:spTree>
    <p:extLst>
      <p:ext uri="{BB962C8B-B14F-4D97-AF65-F5344CB8AC3E}">
        <p14:creationId xmlns:p14="http://schemas.microsoft.com/office/powerpoint/2010/main" val="2504424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SAE Reporting Procedures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Investigator/MD responsible for the patient must complete a Serious Adverse Event (</a:t>
            </a:r>
            <a:r>
              <a:rPr lang="en-US" dirty="0" smtClean="0"/>
              <a:t>SAE-A</a:t>
            </a:r>
            <a:r>
              <a:rPr lang="en-US" dirty="0">
                <a:solidFill>
                  <a:srgbClr val="FF0000"/>
                </a:solidFill>
              </a:rPr>
              <a:t>&amp;B</a:t>
            </a:r>
            <a:r>
              <a:rPr lang="en-US" dirty="0" smtClean="0"/>
              <a:t>) </a:t>
            </a:r>
            <a:r>
              <a:rPr lang="en-US" dirty="0"/>
              <a:t>eCRF in English within 24 hours of awareness via </a:t>
            </a:r>
            <a:r>
              <a:rPr lang="en-US" dirty="0" err="1" smtClean="0"/>
              <a:t>DFexplore</a:t>
            </a:r>
            <a:r>
              <a:rPr lang="en-US" dirty="0" smtClean="0"/>
              <a:t>.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Always submit SAE-A </a:t>
            </a:r>
            <a:r>
              <a:rPr lang="en-US" b="1" dirty="0" smtClean="0">
                <a:solidFill>
                  <a:srgbClr val="FF0000"/>
                </a:solidFill>
              </a:rPr>
              <a:t>and</a:t>
            </a:r>
            <a:r>
              <a:rPr lang="en-US" dirty="0" smtClean="0">
                <a:solidFill>
                  <a:srgbClr val="FF0000"/>
                </a:solidFill>
              </a:rPr>
              <a:t> SAE B, </a:t>
            </a:r>
            <a:r>
              <a:rPr lang="en-US" b="1" dirty="0" smtClean="0">
                <a:solidFill>
                  <a:srgbClr val="FF0000"/>
                </a:solidFill>
              </a:rPr>
              <a:t>outcome information needed at the time of initial reporting if not resolved indicate “ongoing”</a:t>
            </a:r>
            <a:endParaRPr lang="en-US" b="1" dirty="0">
              <a:solidFill>
                <a:srgbClr val="FF0000"/>
              </a:solidFill>
            </a:endParaRPr>
          </a:p>
          <a:p>
            <a:r>
              <a:rPr lang="en-US" dirty="0"/>
              <a:t>Follow-up information should be completed via </a:t>
            </a:r>
            <a:r>
              <a:rPr lang="en-US" dirty="0" err="1" smtClean="0"/>
              <a:t>DFexplore</a:t>
            </a:r>
            <a:r>
              <a:rPr lang="en-US" dirty="0" smtClean="0"/>
              <a:t> </a:t>
            </a:r>
            <a:r>
              <a:rPr lang="en-US" dirty="0"/>
              <a:t>on the Serious Adverse Event (SAE-B) eCRF as soon as available but within 15 days of the initial report, even if the event reported in the SAE-A eCRF is not yet </a:t>
            </a:r>
            <a:r>
              <a:rPr lang="en-US" dirty="0" smtClean="0"/>
              <a:t>resolved.</a:t>
            </a:r>
          </a:p>
          <a:p>
            <a:r>
              <a:rPr lang="en-US" dirty="0"/>
              <a:t>A</a:t>
            </a:r>
            <a:r>
              <a:rPr lang="en-US" dirty="0" smtClean="0"/>
              <a:t>ll </a:t>
            </a:r>
            <a:r>
              <a:rPr lang="en-US" dirty="0"/>
              <a:t>concomitant medication used to treat the SAE must be reported on the SAE Form (55-SAE-B</a:t>
            </a:r>
            <a:r>
              <a:rPr lang="en-US" dirty="0" smtClean="0"/>
              <a:t>)</a:t>
            </a:r>
          </a:p>
          <a:p>
            <a:r>
              <a:rPr lang="en-US" dirty="0"/>
              <a:t>In the event the eCRF system is not working, the SAE Forms can be found in the Trial Site File or downloaded from the IBCSG trial webpage and sent via </a:t>
            </a:r>
            <a:r>
              <a:rPr lang="en-US" dirty="0" smtClean="0"/>
              <a:t>DFsend into </a:t>
            </a:r>
            <a:r>
              <a:rPr lang="en-US" dirty="0"/>
              <a:t>the </a:t>
            </a:r>
            <a:r>
              <a:rPr lang="en-US" dirty="0" err="1" smtClean="0"/>
              <a:t>eCRF</a:t>
            </a:r>
            <a:r>
              <a:rPr lang="en-US" dirty="0" smtClean="0"/>
              <a:t> </a:t>
            </a:r>
            <a:r>
              <a:rPr lang="en-US" dirty="0"/>
              <a:t>system.</a:t>
            </a:r>
          </a:p>
          <a:p>
            <a:endParaRPr lang="en-US" dirty="0"/>
          </a:p>
          <a:p>
            <a:endParaRPr lang="en-US" dirty="0"/>
          </a:p>
          <a:p>
            <a:pPr marL="365760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547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4379"/>
            <a:ext cx="9956800" cy="1275134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Adverse events of special interest (AESIs</a:t>
            </a:r>
            <a:r>
              <a:rPr lang="en-GB" b="1" dirty="0" smtClean="0"/>
              <a:t>): </a:t>
            </a:r>
            <a:r>
              <a:rPr lang="en-US" b="1" dirty="0" smtClean="0"/>
              <a:t>Potential </a:t>
            </a:r>
            <a:r>
              <a:rPr lang="en-US" b="1" dirty="0"/>
              <a:t>drug induced liver </a:t>
            </a:r>
            <a:r>
              <a:rPr lang="en-US" b="1" dirty="0" smtClean="0"/>
              <a:t>injury (</a:t>
            </a:r>
            <a:r>
              <a:rPr lang="en-US" dirty="0" smtClean="0"/>
              <a:t>Hy’s </a:t>
            </a:r>
            <a:r>
              <a:rPr lang="en-US" dirty="0"/>
              <a:t>Law cases) 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5948" y="1122219"/>
            <a:ext cx="10026073" cy="610391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b="1" dirty="0" smtClean="0"/>
              <a:t>Abnormal </a:t>
            </a:r>
            <a:r>
              <a:rPr lang="en-US" b="1" dirty="0"/>
              <a:t>values in aspartate transaminase (AST) and/or alanine transaminase (ALT) concurrent with abnormal elevations in total bilirubin </a:t>
            </a:r>
            <a:r>
              <a:rPr lang="en-US" dirty="0"/>
              <a:t>that meet the criteria outlined below in the absence of other causes of liver injury are considered potential cases of drug-induced liver injury (</a:t>
            </a:r>
            <a:r>
              <a:rPr lang="en-US" b="1" dirty="0"/>
              <a:t>potential Hy’s Law cases</a:t>
            </a:r>
            <a:r>
              <a:rPr lang="en-US" dirty="0"/>
              <a:t>) and should always be </a:t>
            </a:r>
            <a:r>
              <a:rPr lang="en-US" dirty="0" smtClean="0"/>
              <a:t>considered </a:t>
            </a:r>
            <a:r>
              <a:rPr lang="en-US" dirty="0"/>
              <a:t>important medical </a:t>
            </a:r>
            <a:r>
              <a:rPr lang="en-US" dirty="0" smtClean="0"/>
              <a:t>events</a:t>
            </a:r>
          </a:p>
          <a:p>
            <a:pPr marL="274320" lvl="1">
              <a:spcBef>
                <a:spcPts val="600"/>
              </a:spcBef>
              <a:buSzPct val="70000"/>
              <a:buFont typeface="Wingdings"/>
              <a:buChar char=""/>
            </a:pPr>
            <a:r>
              <a:rPr lang="en-US" sz="2400" dirty="0"/>
              <a:t>Patients with AST or ALT and total bilirubin baseline values within the normal range</a:t>
            </a:r>
          </a:p>
          <a:p>
            <a:pPr lvl="2"/>
            <a:r>
              <a:rPr lang="en-US" dirty="0"/>
              <a:t>who subsequently present with AST or ALT ≥3 × ULN</a:t>
            </a:r>
          </a:p>
          <a:p>
            <a:pPr marL="365760" lvl="1" indent="0">
              <a:buNone/>
            </a:pPr>
            <a:r>
              <a:rPr lang="en-US" b="1" dirty="0" smtClean="0"/>
              <a:t>	concurrent </a:t>
            </a:r>
            <a:r>
              <a:rPr lang="en-US" b="1" dirty="0"/>
              <a:t>with </a:t>
            </a:r>
            <a:endParaRPr lang="en-US" dirty="0"/>
          </a:p>
          <a:p>
            <a:pPr lvl="2"/>
            <a:r>
              <a:rPr lang="en-US" dirty="0"/>
              <a:t>a total bilirubin ≥2 × ULN with no evidence of hemolysis and an alkaline phosphatase ≤2 × ULN or not available. </a:t>
            </a:r>
          </a:p>
          <a:p>
            <a:pPr marL="274320" lvl="1">
              <a:spcBef>
                <a:spcPts val="600"/>
              </a:spcBef>
              <a:buSzPct val="70000"/>
              <a:buFont typeface="Wingdings"/>
              <a:buChar char=""/>
            </a:pPr>
            <a:r>
              <a:rPr lang="en-US" sz="2400" dirty="0"/>
              <a:t>Patients with pre-existing AST or ALT baseline values above the normal range:</a:t>
            </a:r>
          </a:p>
          <a:p>
            <a:pPr lvl="2"/>
            <a:r>
              <a:rPr lang="en-US" dirty="0"/>
              <a:t> AST or ALT ≥2 × the baseline values and ≥3 × ULN, or ≥8 × ULN (whichever is smaller)</a:t>
            </a:r>
          </a:p>
          <a:p>
            <a:pPr marL="365760" lvl="1" indent="0">
              <a:buNone/>
            </a:pPr>
            <a:r>
              <a:rPr lang="en-US" b="1" dirty="0" smtClean="0"/>
              <a:t>	concurrent </a:t>
            </a:r>
            <a:r>
              <a:rPr lang="en-US" b="1" dirty="0"/>
              <a:t>with </a:t>
            </a:r>
            <a:endParaRPr lang="en-US" dirty="0"/>
          </a:p>
          <a:p>
            <a:pPr lvl="2"/>
            <a:r>
              <a:rPr lang="en-US" dirty="0"/>
              <a:t>total bilirubin ≥2 × ULN and increased by 1 × ULN over baseline or ≥3 × ULN (whichever is smaller) with no evidence of hemolysis and an alkaline phosphatase ≤2 × ULN or not </a:t>
            </a:r>
            <a:r>
              <a:rPr lang="en-US" dirty="0" smtClean="0"/>
              <a:t>available</a:t>
            </a:r>
          </a:p>
          <a:p>
            <a:r>
              <a:rPr lang="en-US" dirty="0" smtClean="0"/>
              <a:t>The </a:t>
            </a:r>
            <a:r>
              <a:rPr lang="en-US" dirty="0"/>
              <a:t>patient should return to the investigational site and be evaluated as soon as possible, preferably within 48 hours </a:t>
            </a:r>
            <a:r>
              <a:rPr lang="en-US" dirty="0" smtClean="0"/>
              <a:t>from </a:t>
            </a:r>
            <a:r>
              <a:rPr lang="en-US" dirty="0"/>
              <a:t>awareness of the abnormal </a:t>
            </a:r>
            <a:r>
              <a:rPr lang="en-US" dirty="0" smtClean="0"/>
              <a:t>results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sz="3400" b="1" dirty="0" smtClean="0"/>
              <a:t>Potential </a:t>
            </a:r>
            <a:r>
              <a:rPr lang="en-US" sz="3400" b="1" dirty="0"/>
              <a:t>Hy’s Law cases must be reported as SAEs</a:t>
            </a:r>
            <a:r>
              <a:rPr lang="en-US" sz="3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38199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Tumor Assessments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Baseline, after Cycle 2 and Before Surgery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723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Center Activation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Prior to activating your Center, the </a:t>
            </a:r>
            <a:r>
              <a:rPr lang="en-US" dirty="0"/>
              <a:t>Data Management Center should have obtained the following documents: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b="1" dirty="0" smtClean="0"/>
              <a:t>The </a:t>
            </a:r>
            <a:r>
              <a:rPr lang="en-US" b="1" dirty="0"/>
              <a:t>Ethics Committee (EC) approval</a:t>
            </a:r>
            <a:r>
              <a:rPr lang="en-US" dirty="0"/>
              <a:t>, containing the EC member list (all names) and the list of members who were present for the approval (copy). </a:t>
            </a:r>
          </a:p>
          <a:p>
            <a:pPr lvl="1"/>
            <a:r>
              <a:rPr lang="en-US" b="1" dirty="0" smtClean="0"/>
              <a:t>The </a:t>
            </a:r>
            <a:r>
              <a:rPr lang="en-US" b="1" dirty="0"/>
              <a:t>Health Authority (HA/CA) approval </a:t>
            </a:r>
            <a:r>
              <a:rPr lang="en-US" dirty="0"/>
              <a:t>(copy) </a:t>
            </a:r>
          </a:p>
          <a:p>
            <a:pPr lvl="1"/>
            <a:r>
              <a:rPr lang="en-US" b="1" dirty="0" smtClean="0"/>
              <a:t>Hospital </a:t>
            </a:r>
            <a:r>
              <a:rPr lang="en-US" b="1" dirty="0"/>
              <a:t>Administration approval, </a:t>
            </a:r>
            <a:r>
              <a:rPr lang="en-US" dirty="0"/>
              <a:t>if applicable (copy) </a:t>
            </a:r>
          </a:p>
          <a:p>
            <a:pPr lvl="1"/>
            <a:r>
              <a:rPr lang="en-US" b="1" dirty="0" smtClean="0"/>
              <a:t>Patient </a:t>
            </a:r>
            <a:r>
              <a:rPr lang="en-US" b="1" dirty="0"/>
              <a:t>Information Sheet and Informed Consent (PIS/IC)</a:t>
            </a:r>
            <a:r>
              <a:rPr lang="en-US" dirty="0"/>
              <a:t>, in the </a:t>
            </a:r>
            <a:r>
              <a:rPr lang="en-US" dirty="0" smtClean="0"/>
              <a:t>language(s) </a:t>
            </a:r>
            <a:r>
              <a:rPr lang="en-US" dirty="0"/>
              <a:t>of the patient, approved by your EC (copy). </a:t>
            </a:r>
          </a:p>
          <a:p>
            <a:pPr lvl="1"/>
            <a:r>
              <a:rPr lang="en-US" b="1" dirty="0" smtClean="0"/>
              <a:t>Principal </a:t>
            </a:r>
            <a:r>
              <a:rPr lang="en-US" b="1" dirty="0"/>
              <a:t>Investigator Protocol Signature Page, signed by the PI </a:t>
            </a:r>
            <a:r>
              <a:rPr lang="en-US" dirty="0"/>
              <a:t>(original) </a:t>
            </a:r>
          </a:p>
          <a:p>
            <a:pPr lvl="1"/>
            <a:r>
              <a:rPr lang="en-US" b="1" dirty="0" smtClean="0"/>
              <a:t>Obvious </a:t>
            </a:r>
            <a:r>
              <a:rPr lang="en-US" b="1" dirty="0"/>
              <a:t>Corrections Signature Page, signed by the PI </a:t>
            </a:r>
            <a:r>
              <a:rPr lang="en-US" dirty="0"/>
              <a:t>(original) </a:t>
            </a:r>
          </a:p>
          <a:p>
            <a:pPr lvl="1"/>
            <a:r>
              <a:rPr lang="en-US" b="1" dirty="0" smtClean="0"/>
              <a:t>Center </a:t>
            </a:r>
            <a:r>
              <a:rPr lang="en-US" b="1" dirty="0"/>
              <a:t>Information Sheet </a:t>
            </a:r>
            <a:r>
              <a:rPr lang="en-US" dirty="0"/>
              <a:t>(copy) </a:t>
            </a:r>
            <a:endParaRPr lang="en-US" dirty="0" smtClean="0"/>
          </a:p>
          <a:p>
            <a:pPr lvl="1"/>
            <a:r>
              <a:rPr lang="en-US" b="1" dirty="0"/>
              <a:t>Laboratory Certificate and Values </a:t>
            </a:r>
            <a:r>
              <a:rPr lang="en-US" dirty="0"/>
              <a:t>(copy) </a:t>
            </a:r>
          </a:p>
          <a:p>
            <a:pPr lvl="1"/>
            <a:r>
              <a:rPr lang="en-US" b="1" dirty="0" smtClean="0"/>
              <a:t>Authorization </a:t>
            </a:r>
            <a:r>
              <a:rPr lang="en-US" b="1" dirty="0"/>
              <a:t>Log </a:t>
            </a:r>
            <a:r>
              <a:rPr lang="en-US" dirty="0"/>
              <a:t>(copy) </a:t>
            </a:r>
            <a:r>
              <a:rPr lang="en-US" dirty="0" smtClean="0"/>
              <a:t>– </a:t>
            </a:r>
            <a:r>
              <a:rPr lang="en-US" dirty="0" smtClean="0">
                <a:solidFill>
                  <a:srgbClr val="FF0000"/>
                </a:solidFill>
              </a:rPr>
              <a:t>Surgeons should be listed on the Authorization Log</a:t>
            </a:r>
            <a:endParaRPr lang="en-US" dirty="0">
              <a:solidFill>
                <a:srgbClr val="FF0000"/>
              </a:solidFill>
            </a:endParaRPr>
          </a:p>
          <a:p>
            <a:pPr lvl="1"/>
            <a:r>
              <a:rPr lang="en-US" b="1" dirty="0" smtClean="0"/>
              <a:t>Principal </a:t>
            </a:r>
            <a:r>
              <a:rPr lang="en-US" b="1" dirty="0"/>
              <a:t>Investigator’s and </a:t>
            </a:r>
            <a:r>
              <a:rPr lang="en-US" b="1" dirty="0" smtClean="0"/>
              <a:t>Trial Staff </a:t>
            </a:r>
            <a:r>
              <a:rPr lang="en-US" b="1" dirty="0"/>
              <a:t>CV </a:t>
            </a:r>
            <a:r>
              <a:rPr lang="en-US" b="1" dirty="0" smtClean="0"/>
              <a:t>&amp; GCP documents</a:t>
            </a:r>
            <a:r>
              <a:rPr lang="en-US" dirty="0" smtClean="0"/>
              <a:t>(copy</a:t>
            </a:r>
            <a:r>
              <a:rPr lang="en-US" dirty="0"/>
              <a:t>, dated and signed) if not submitted within the last two years </a:t>
            </a:r>
          </a:p>
          <a:p>
            <a:pPr lvl="1"/>
            <a:r>
              <a:rPr lang="en-US" b="1" dirty="0" smtClean="0"/>
              <a:t>GCP </a:t>
            </a:r>
            <a:r>
              <a:rPr lang="en-US" b="1" dirty="0"/>
              <a:t>training certificates of the PI and Co-Investigators (if available) </a:t>
            </a:r>
            <a:endParaRPr lang="en-US" dirty="0"/>
          </a:p>
          <a:p>
            <a:pPr lvl="1"/>
            <a:r>
              <a:rPr lang="en-US" b="1" dirty="0" smtClean="0"/>
              <a:t>Signed </a:t>
            </a:r>
            <a:r>
              <a:rPr lang="en-US" b="1" dirty="0"/>
              <a:t>subcontract </a:t>
            </a:r>
            <a:r>
              <a:rPr lang="en-US" dirty="0"/>
              <a:t>(original)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848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693550"/>
          </a:xfrm>
        </p:spPr>
        <p:txBody>
          <a:bodyPr/>
          <a:lstStyle/>
          <a:p>
            <a:r>
              <a:rPr lang="en-US" dirty="0" smtClean="0"/>
              <a:t>Baseline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066800"/>
            <a:ext cx="9956800" cy="5407152"/>
          </a:xfrm>
        </p:spPr>
        <p:txBody>
          <a:bodyPr/>
          <a:lstStyle/>
          <a:p>
            <a:r>
              <a:rPr lang="en-US" dirty="0" smtClean="0"/>
              <a:t>Physical </a:t>
            </a:r>
            <a:r>
              <a:rPr lang="en-US" dirty="0"/>
              <a:t>(breast and axilla palpation and caliper) and radiological (mammography and ultrasound, and ruler) tumor assessments. </a:t>
            </a:r>
            <a:endParaRPr lang="en-US" dirty="0" smtClean="0"/>
          </a:p>
          <a:p>
            <a:endParaRPr lang="en-US" dirty="0"/>
          </a:p>
          <a:p>
            <a:r>
              <a:rPr lang="en-US" dirty="0"/>
              <a:t>Chest X-ray or CT scan, if clinically indicated: not required in patients who have undergone a PET scan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sz="3000" dirty="0" smtClean="0">
                <a:solidFill>
                  <a:schemeClr val="tx2"/>
                </a:solidFill>
                <a:latin typeface="+mj-lt"/>
              </a:rPr>
              <a:t>After Cycle 2</a:t>
            </a:r>
            <a:endParaRPr lang="en-US" sz="3000" dirty="0">
              <a:solidFill>
                <a:schemeClr val="tx2"/>
              </a:solidFill>
              <a:latin typeface="+mj-lt"/>
            </a:endParaRPr>
          </a:p>
          <a:p>
            <a:r>
              <a:rPr lang="en-US" dirty="0" smtClean="0"/>
              <a:t>A </a:t>
            </a:r>
            <a:r>
              <a:rPr lang="en-US" dirty="0"/>
              <a:t>physical tumor evaluation (by caliper) should be done after 2 paclitaxel cycles (Arm A) or 2 palbociclib cycles (Arm B). 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Additional details in section 14.3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3763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Before Surgery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417638"/>
            <a:ext cx="9956800" cy="501611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After the end of trial treatment and before surgery: </a:t>
            </a:r>
          </a:p>
          <a:p>
            <a:pPr lvl="1"/>
            <a:r>
              <a:rPr lang="en-US" dirty="0"/>
              <a:t>If not done in the 30 days prior to this visit, determination of response through physical and radiological tumor assessments by breast and axilla palpation (caliper) and ultrasound and mammography (ruler; see Section 13).</a:t>
            </a:r>
          </a:p>
          <a:p>
            <a:pPr lvl="1"/>
            <a:r>
              <a:rPr lang="en-US" dirty="0" smtClean="0"/>
              <a:t>Physical </a:t>
            </a:r>
            <a:r>
              <a:rPr lang="en-US" dirty="0"/>
              <a:t>examination according to local standards, weight and ECOG Performance Status.</a:t>
            </a:r>
          </a:p>
          <a:p>
            <a:pPr lvl="1"/>
            <a:r>
              <a:rPr lang="en-US" dirty="0" smtClean="0"/>
              <a:t>For </a:t>
            </a:r>
            <a:r>
              <a:rPr lang="en-US" dirty="0"/>
              <a:t>adverse events observed in the last cycle before surgery, record all grades for any targeted adverse event (see Section 12.2). Record all grade ≥3 non-targeted events. Record grade 2 non-targeted events if they require </a:t>
            </a:r>
            <a:r>
              <a:rPr lang="en-US" i="1" dirty="0"/>
              <a:t>relevant medical intervention</a:t>
            </a:r>
            <a:r>
              <a:rPr lang="en-US" dirty="0"/>
              <a:t>. </a:t>
            </a:r>
            <a:r>
              <a:rPr lang="en-US" sz="2000" dirty="0" smtClean="0"/>
              <a:t>(meaning </a:t>
            </a:r>
            <a:r>
              <a:rPr lang="en-US" sz="2000" dirty="0"/>
              <a:t>any intervention leading to dose modification/interruption/delay according to Section 10.3 of the </a:t>
            </a:r>
            <a:r>
              <a:rPr lang="en-US" sz="2000" dirty="0" smtClean="0"/>
              <a:t>protocol)</a:t>
            </a:r>
          </a:p>
          <a:p>
            <a:pPr lvl="1"/>
            <a:r>
              <a:rPr lang="en-US" dirty="0" smtClean="0"/>
              <a:t>Hematology</a:t>
            </a:r>
            <a:r>
              <a:rPr lang="en-US" dirty="0"/>
              <a:t>: Hemoglobin, platelet count, white blood cell count including differential (absolute neutrophil count).</a:t>
            </a:r>
          </a:p>
          <a:p>
            <a:pPr lvl="1"/>
            <a:r>
              <a:rPr lang="en-US" dirty="0" smtClean="0"/>
              <a:t>Biochemistry</a:t>
            </a:r>
            <a:r>
              <a:rPr lang="en-US" dirty="0"/>
              <a:t>: creatinine, alkaline phosphatase, AST or ALT, total bilirubin.</a:t>
            </a:r>
          </a:p>
          <a:p>
            <a:pPr lvl="1"/>
            <a:r>
              <a:rPr lang="en-US" dirty="0" smtClean="0"/>
              <a:t>Electrocardiogram </a:t>
            </a:r>
            <a:r>
              <a:rPr lang="en-US" dirty="0"/>
              <a:t>(ECG) and echocardiogram.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523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After Surgery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Immediately after surgery, if there is residual invasive tumor, secure FFPE tumor specimen for central review and translational research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/>
              <a:t>The end of treatment visit has to be done within 30 days after </a:t>
            </a:r>
            <a:r>
              <a:rPr lang="en-US" dirty="0" smtClean="0"/>
              <a:t>surgery </a:t>
            </a:r>
            <a:r>
              <a:rPr lang="en-US" dirty="0"/>
              <a:t>as defined in Section 10.8. </a:t>
            </a:r>
            <a:r>
              <a:rPr lang="en-US" dirty="0" smtClean="0"/>
              <a:t>(if </a:t>
            </a:r>
            <a:r>
              <a:rPr lang="en-US" dirty="0"/>
              <a:t>not operated, date of stop of all trial medication). The following should be documented: </a:t>
            </a:r>
          </a:p>
          <a:p>
            <a:pPr lvl="1"/>
            <a:r>
              <a:rPr lang="en-US" dirty="0" smtClean="0"/>
              <a:t>Physical </a:t>
            </a:r>
            <a:r>
              <a:rPr lang="en-US" dirty="0"/>
              <a:t>examination according to local standards, weight and ECOG Performance Status.</a:t>
            </a:r>
          </a:p>
          <a:p>
            <a:pPr lvl="1"/>
            <a:r>
              <a:rPr lang="en-US" dirty="0" smtClean="0"/>
              <a:t>Serious </a:t>
            </a:r>
            <a:r>
              <a:rPr lang="en-US" dirty="0"/>
              <a:t>adverse </a:t>
            </a:r>
            <a:r>
              <a:rPr lang="en-US" dirty="0" smtClean="0"/>
              <a:t>events should continue to be reported </a:t>
            </a:r>
            <a:r>
              <a:rPr lang="en-US" dirty="0"/>
              <a:t>up to 30 days after EoT (for EoT definition see Section 10.8).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5962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Monitoring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9601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81200" y="304800"/>
            <a:ext cx="7467600" cy="808038"/>
          </a:xfrm>
        </p:spPr>
        <p:txBody>
          <a:bodyPr>
            <a:normAutofit/>
          </a:bodyPr>
          <a:lstStyle/>
          <a:p>
            <a:r>
              <a:rPr lang="de-CH" dirty="0" smtClean="0"/>
              <a:t>Monitoring - </a:t>
            </a:r>
            <a:r>
              <a:rPr lang="de-CH" dirty="0" err="1" smtClean="0"/>
              <a:t>Purpose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1981200" y="1371600"/>
            <a:ext cx="7010400" cy="4495800"/>
          </a:xfrm>
        </p:spPr>
        <p:txBody>
          <a:bodyPr>
            <a:normAutofit/>
          </a:bodyPr>
          <a:lstStyle/>
          <a:p>
            <a:pPr lvl="0"/>
            <a:r>
              <a:rPr lang="en-GB" dirty="0"/>
              <a:t>Protection of safety, rights and well-being of clinical trial subjects.</a:t>
            </a:r>
            <a:endParaRPr lang="de-CH" dirty="0"/>
          </a:p>
          <a:p>
            <a:pPr lvl="0"/>
            <a:r>
              <a:rPr lang="en-GB" dirty="0"/>
              <a:t>Consistency in the processes followed and respective documentation. </a:t>
            </a:r>
            <a:endParaRPr lang="de-CH" dirty="0"/>
          </a:p>
          <a:p>
            <a:pPr lvl="0"/>
            <a:r>
              <a:rPr lang="en-GB" dirty="0"/>
              <a:t>The reported trial data to be accurate, complete, and verifiable from source documents. </a:t>
            </a:r>
            <a:endParaRPr lang="de-CH" dirty="0"/>
          </a:p>
          <a:p>
            <a:r>
              <a:rPr lang="en-GB" dirty="0"/>
              <a:t>Investigational site compliance with the currently approved protocol/amendment(s), Good Clinical Practice (GCP) </a:t>
            </a:r>
            <a:endParaRPr lang="de-CH" dirty="0" smtClean="0"/>
          </a:p>
          <a:p>
            <a:r>
              <a:rPr lang="de-CH" dirty="0" smtClean="0"/>
              <a:t>Train </a:t>
            </a:r>
            <a:r>
              <a:rPr lang="de-CH" dirty="0" err="1" smtClean="0"/>
              <a:t>site</a:t>
            </a:r>
            <a:r>
              <a:rPr lang="de-CH" dirty="0" smtClean="0"/>
              <a:t> </a:t>
            </a:r>
            <a:r>
              <a:rPr lang="de-CH" dirty="0" err="1" smtClean="0"/>
              <a:t>staff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968832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81200" y="304800"/>
            <a:ext cx="7467600" cy="808038"/>
          </a:xfrm>
        </p:spPr>
        <p:txBody>
          <a:bodyPr/>
          <a:lstStyle/>
          <a:p>
            <a:pPr>
              <a:defRPr/>
            </a:pPr>
            <a:r>
              <a:rPr lang="de-CH" dirty="0" smtClean="0"/>
              <a:t>Central Monitoring</a:t>
            </a:r>
            <a:endParaRPr lang="en-US" dirty="0"/>
          </a:p>
        </p:txBody>
      </p:sp>
      <p:sp>
        <p:nvSpPr>
          <p:cNvPr id="66563" name="Content Placeholder 4"/>
          <p:cNvSpPr>
            <a:spLocks noGrp="1"/>
          </p:cNvSpPr>
          <p:nvPr>
            <p:ph sz="quarter" idx="1"/>
          </p:nvPr>
        </p:nvSpPr>
        <p:spPr>
          <a:xfrm>
            <a:off x="1981200" y="1371600"/>
            <a:ext cx="7010400" cy="4495800"/>
          </a:xfrm>
        </p:spPr>
        <p:txBody>
          <a:bodyPr/>
          <a:lstStyle/>
          <a:p>
            <a:pPr lvl="1"/>
            <a:r>
              <a:rPr lang="en-US" altLang="en-US" sz="2400" dirty="0"/>
              <a:t>Will be performed by IBCSG DMC </a:t>
            </a:r>
          </a:p>
          <a:p>
            <a:pPr lvl="1"/>
            <a:r>
              <a:rPr lang="en-US" altLang="en-US" sz="2400" dirty="0"/>
              <a:t>The DMC reviews data accuracy, data </a:t>
            </a:r>
            <a:r>
              <a:rPr lang="en-US" altLang="en-US" sz="2400" dirty="0" smtClean="0"/>
              <a:t>submission</a:t>
            </a:r>
            <a:r>
              <a:rPr lang="en-US" sz="2400" dirty="0" smtClean="0"/>
              <a:t>/compliance and timeliness, </a:t>
            </a:r>
            <a:r>
              <a:rPr lang="en-US" sz="2400" dirty="0"/>
              <a:t>checks/open queries </a:t>
            </a:r>
            <a:r>
              <a:rPr lang="en-US" altLang="en-US" sz="2400" dirty="0"/>
              <a:t>protocol compliance, SAE reporting, etc.</a:t>
            </a:r>
          </a:p>
          <a:p>
            <a:pPr lvl="1"/>
            <a:r>
              <a:rPr lang="en-US" altLang="en-US" sz="2400" dirty="0"/>
              <a:t>In the event of non-compliance, the following may occur:</a:t>
            </a:r>
          </a:p>
          <a:p>
            <a:pPr lvl="2"/>
            <a:r>
              <a:rPr lang="en-US" altLang="en-US" sz="2400" dirty="0"/>
              <a:t>Re-training</a:t>
            </a:r>
          </a:p>
          <a:p>
            <a:pPr lvl="2"/>
            <a:r>
              <a:rPr lang="en-US" altLang="en-US" sz="2400" dirty="0"/>
              <a:t>Additional audit visit</a:t>
            </a:r>
          </a:p>
          <a:p>
            <a:pPr lvl="2"/>
            <a:r>
              <a:rPr lang="en-US" altLang="en-US" sz="2400" dirty="0"/>
              <a:t>Review by IBCSG Leadership</a:t>
            </a:r>
          </a:p>
          <a:p>
            <a:pPr lvl="1"/>
            <a:endParaRPr lang="de-CH" altLang="en-US" dirty="0" smtClean="0"/>
          </a:p>
        </p:txBody>
      </p:sp>
      <p:sp>
        <p:nvSpPr>
          <p:cNvPr id="6" name="Rectangle 5"/>
          <p:cNvSpPr/>
          <p:nvPr/>
        </p:nvSpPr>
        <p:spPr>
          <a:xfrm>
            <a:off x="3771900" y="5486400"/>
            <a:ext cx="3886200" cy="9144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CH" b="1" dirty="0" err="1"/>
              <a:t>Timely</a:t>
            </a:r>
            <a:r>
              <a:rPr lang="de-CH" b="1" dirty="0"/>
              <a:t> </a:t>
            </a:r>
            <a:r>
              <a:rPr lang="de-CH" b="1" dirty="0" err="1"/>
              <a:t>data</a:t>
            </a:r>
            <a:r>
              <a:rPr lang="de-CH" b="1" dirty="0"/>
              <a:t> </a:t>
            </a:r>
            <a:r>
              <a:rPr lang="de-CH" b="1" dirty="0" err="1"/>
              <a:t>submission</a:t>
            </a:r>
            <a:r>
              <a:rPr lang="de-CH" b="1" dirty="0"/>
              <a:t> </a:t>
            </a:r>
            <a:r>
              <a:rPr lang="de-CH" b="1" dirty="0" err="1"/>
              <a:t>is</a:t>
            </a:r>
            <a:r>
              <a:rPr lang="de-CH" b="1" dirty="0"/>
              <a:t> </a:t>
            </a:r>
            <a:r>
              <a:rPr lang="de-CH" b="1" dirty="0" err="1"/>
              <a:t>crucial</a:t>
            </a:r>
            <a:r>
              <a:rPr lang="de-CH" b="1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191578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81200" y="304800"/>
            <a:ext cx="7467600" cy="808038"/>
          </a:xfrm>
        </p:spPr>
        <p:txBody>
          <a:bodyPr>
            <a:normAutofit/>
          </a:bodyPr>
          <a:lstStyle/>
          <a:p>
            <a:r>
              <a:rPr lang="de-CH" dirty="0" smtClean="0"/>
              <a:t>Remote Monitoring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1981200" y="1371600"/>
            <a:ext cx="7162800" cy="4495800"/>
          </a:xfrm>
        </p:spPr>
        <p:txBody>
          <a:bodyPr>
            <a:normAutofit fontScale="92500" lnSpcReduction="10000"/>
          </a:bodyPr>
          <a:lstStyle/>
          <a:p>
            <a:r>
              <a:rPr lang="de-CH" dirty="0" smtClean="0"/>
              <a:t>Will be conducted by the </a:t>
            </a:r>
            <a:r>
              <a:rPr lang="de-CH" dirty="0" err="1" smtClean="0"/>
              <a:t>monitor</a:t>
            </a:r>
            <a:r>
              <a:rPr lang="de-CH" dirty="0"/>
              <a:t> </a:t>
            </a:r>
            <a:r>
              <a:rPr lang="de-CH" dirty="0" smtClean="0"/>
              <a:t>(</a:t>
            </a:r>
            <a:r>
              <a:rPr lang="de-CH" dirty="0" err="1" smtClean="0"/>
              <a:t>usually</a:t>
            </a:r>
            <a:r>
              <a:rPr lang="de-CH" dirty="0" smtClean="0"/>
              <a:t> </a:t>
            </a:r>
            <a:r>
              <a:rPr lang="de-CH" dirty="0" err="1" smtClean="0"/>
              <a:t>by</a:t>
            </a:r>
            <a:r>
              <a:rPr lang="de-CH" dirty="0" smtClean="0"/>
              <a:t> </a:t>
            </a:r>
            <a:r>
              <a:rPr lang="de-CH" dirty="0" err="1" smtClean="0"/>
              <a:t>phone</a:t>
            </a:r>
            <a:r>
              <a:rPr lang="de-CH" dirty="0" smtClean="0"/>
              <a:t>)</a:t>
            </a:r>
          </a:p>
          <a:p>
            <a:pPr lvl="1"/>
            <a:r>
              <a:rPr lang="de-CH" dirty="0" smtClean="0"/>
              <a:t>A total </a:t>
            </a:r>
            <a:r>
              <a:rPr lang="de-CH" dirty="0" err="1" smtClean="0"/>
              <a:t>of</a:t>
            </a:r>
            <a:r>
              <a:rPr lang="de-CH" dirty="0" smtClean="0"/>
              <a:t> 8 remote </a:t>
            </a:r>
            <a:r>
              <a:rPr lang="de-CH" dirty="0" err="1" smtClean="0"/>
              <a:t>monitorings</a:t>
            </a:r>
            <a:r>
              <a:rPr lang="de-CH" dirty="0" smtClean="0"/>
              <a:t> per </a:t>
            </a:r>
            <a:r>
              <a:rPr lang="de-CH" dirty="0" err="1" smtClean="0"/>
              <a:t>site</a:t>
            </a:r>
            <a:r>
              <a:rPr lang="de-CH" dirty="0" smtClean="0"/>
              <a:t> </a:t>
            </a:r>
            <a:endParaRPr lang="de-CH" dirty="0"/>
          </a:p>
          <a:p>
            <a:pPr lvl="2"/>
            <a:r>
              <a:rPr lang="de-CH" dirty="0" smtClean="0"/>
              <a:t>Every 16 weeks during the recruitment/treatment phase in years 1 and 2</a:t>
            </a:r>
          </a:p>
          <a:p>
            <a:pPr lvl="2"/>
            <a:r>
              <a:rPr lang="de-CH" dirty="0" smtClean="0"/>
              <a:t>Every 6 </a:t>
            </a:r>
            <a:r>
              <a:rPr lang="de-CH" dirty="0" err="1" smtClean="0"/>
              <a:t>months</a:t>
            </a:r>
            <a:r>
              <a:rPr lang="de-CH" dirty="0" smtClean="0"/>
              <a:t> in </a:t>
            </a:r>
            <a:r>
              <a:rPr lang="de-CH" dirty="0" err="1" smtClean="0"/>
              <a:t>year</a:t>
            </a:r>
            <a:r>
              <a:rPr lang="de-CH" dirty="0" smtClean="0"/>
              <a:t> 3 (after LPI)</a:t>
            </a:r>
            <a:br>
              <a:rPr lang="de-CH" dirty="0" smtClean="0"/>
            </a:br>
            <a:endParaRPr lang="de-CH" dirty="0" smtClean="0"/>
          </a:p>
          <a:p>
            <a:r>
              <a:rPr lang="en-US" dirty="0" smtClean="0"/>
              <a:t>Site support and site oversight activities:</a:t>
            </a:r>
          </a:p>
          <a:p>
            <a:pPr lvl="1"/>
            <a:r>
              <a:rPr lang="en-US" dirty="0" smtClean="0"/>
              <a:t>Review recruitment activities</a:t>
            </a:r>
          </a:p>
          <a:p>
            <a:pPr lvl="1"/>
            <a:r>
              <a:rPr lang="en-US" dirty="0" smtClean="0"/>
              <a:t>Protocol compliance</a:t>
            </a:r>
          </a:p>
          <a:p>
            <a:pPr lvl="1"/>
            <a:r>
              <a:rPr lang="en-US" dirty="0" smtClean="0"/>
              <a:t>Data submission/compliance checks/open queries</a:t>
            </a:r>
          </a:p>
          <a:p>
            <a:pPr lvl="1"/>
            <a:r>
              <a:rPr lang="en-US" dirty="0" smtClean="0"/>
              <a:t>Identify potential SAEs and ensure SAE </a:t>
            </a:r>
            <a:r>
              <a:rPr lang="en-US" dirty="0"/>
              <a:t>reporting</a:t>
            </a:r>
          </a:p>
          <a:p>
            <a:pPr lvl="1"/>
            <a:r>
              <a:rPr lang="en-US" dirty="0" smtClean="0"/>
              <a:t>Review of drug supply status</a:t>
            </a:r>
          </a:p>
          <a:p>
            <a:pPr lvl="1"/>
            <a:r>
              <a:rPr lang="en-US" dirty="0" smtClean="0"/>
              <a:t>Change in site staff – training &amp; documents (CV, GCP, etc.)</a:t>
            </a:r>
          </a:p>
          <a:p>
            <a:pPr lvl="1"/>
            <a:r>
              <a:rPr lang="en-US" dirty="0" smtClean="0"/>
              <a:t>Essential documents tracking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748396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81200" y="304800"/>
            <a:ext cx="7467600" cy="808038"/>
          </a:xfrm>
        </p:spPr>
        <p:txBody>
          <a:bodyPr>
            <a:normAutofit/>
          </a:bodyPr>
          <a:lstStyle/>
          <a:p>
            <a:r>
              <a:rPr lang="de-CH" dirty="0" smtClean="0"/>
              <a:t>On Site Visits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1981200" y="1371600"/>
            <a:ext cx="7010400" cy="4495800"/>
          </a:xfrm>
        </p:spPr>
        <p:txBody>
          <a:bodyPr>
            <a:normAutofit/>
          </a:bodyPr>
          <a:lstStyle/>
          <a:p>
            <a:r>
              <a:rPr lang="en-US" b="1" dirty="0" smtClean="0"/>
              <a:t>On Site visits</a:t>
            </a:r>
            <a:r>
              <a:rPr lang="en-US" dirty="0" smtClean="0"/>
              <a:t> include: </a:t>
            </a:r>
            <a:endParaRPr lang="de-CH" dirty="0" smtClean="0"/>
          </a:p>
          <a:p>
            <a:pPr lvl="1"/>
            <a:r>
              <a:rPr lang="en-US" dirty="0" smtClean="0"/>
              <a:t>2 visits per center are foreseen</a:t>
            </a:r>
          </a:p>
          <a:p>
            <a:pPr lvl="1"/>
            <a:r>
              <a:rPr lang="en-US" dirty="0" smtClean="0"/>
              <a:t>First monitoring visit approx. 6-8 weeks after randomization of 1</a:t>
            </a:r>
            <a:r>
              <a:rPr lang="en-US" baseline="30000" dirty="0" smtClean="0"/>
              <a:t>st</a:t>
            </a:r>
            <a:r>
              <a:rPr lang="en-US" dirty="0" smtClean="0"/>
              <a:t> patient in Arm B</a:t>
            </a:r>
          </a:p>
          <a:p>
            <a:pPr lvl="1"/>
            <a:r>
              <a:rPr lang="en-US" dirty="0" smtClean="0"/>
              <a:t>Site initiation and close-out visit are done remotely</a:t>
            </a:r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r>
              <a:rPr lang="en-US" dirty="0" smtClean="0"/>
              <a:t>→ Frequency of monitoring visits may vary depending on study development, number of patients, site performance, adherence to the protocol and data quality. </a:t>
            </a:r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de-CH" dirty="0" smtClean="0"/>
          </a:p>
        </p:txBody>
      </p:sp>
    </p:spTree>
    <p:extLst>
      <p:ext uri="{BB962C8B-B14F-4D97-AF65-F5344CB8AC3E}">
        <p14:creationId xmlns:p14="http://schemas.microsoft.com/office/powerpoint/2010/main" val="2724900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81200" y="304800"/>
            <a:ext cx="7467600" cy="808038"/>
          </a:xfrm>
        </p:spPr>
        <p:txBody>
          <a:bodyPr>
            <a:normAutofit/>
          </a:bodyPr>
          <a:lstStyle/>
          <a:p>
            <a:r>
              <a:rPr lang="de-CH" dirty="0" smtClean="0"/>
              <a:t>On Site Monitoring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1981200" y="1371600"/>
            <a:ext cx="7467600" cy="5257800"/>
          </a:xfrm>
        </p:spPr>
        <p:txBody>
          <a:bodyPr>
            <a:normAutofit fontScale="77500" lnSpcReduction="20000"/>
          </a:bodyPr>
          <a:lstStyle/>
          <a:p>
            <a:r>
              <a:rPr lang="en-US" sz="2600" dirty="0"/>
              <a:t>Activities include: </a:t>
            </a:r>
            <a:endParaRPr lang="de-CH" sz="2600" dirty="0"/>
          </a:p>
          <a:p>
            <a:pPr lvl="1"/>
            <a:r>
              <a:rPr lang="en-US" sz="2200" dirty="0"/>
              <a:t>SDV of </a:t>
            </a:r>
          </a:p>
          <a:p>
            <a:pPr lvl="2"/>
            <a:r>
              <a:rPr lang="en-US" sz="2100" dirty="0" smtClean="0"/>
              <a:t>ICFs</a:t>
            </a:r>
            <a:endParaRPr lang="en-US" sz="2100" dirty="0"/>
          </a:p>
          <a:p>
            <a:pPr lvl="2"/>
            <a:r>
              <a:rPr lang="en-US" sz="2100" dirty="0"/>
              <a:t>Inclusion/Exclusion </a:t>
            </a:r>
            <a:r>
              <a:rPr lang="en-US" sz="2100" dirty="0" smtClean="0"/>
              <a:t>criteria (critical variables)</a:t>
            </a:r>
            <a:endParaRPr lang="en-US" sz="2100" dirty="0"/>
          </a:p>
          <a:p>
            <a:pPr lvl="2"/>
            <a:r>
              <a:rPr lang="en-US" sz="2100" dirty="0" smtClean="0"/>
              <a:t>SAEs/AESIs</a:t>
            </a:r>
            <a:endParaRPr lang="en-US" sz="2100" dirty="0"/>
          </a:p>
          <a:p>
            <a:pPr lvl="2"/>
            <a:r>
              <a:rPr lang="en-US" sz="2100" dirty="0"/>
              <a:t>Tumor assessments</a:t>
            </a:r>
          </a:p>
          <a:p>
            <a:pPr lvl="2"/>
            <a:r>
              <a:rPr lang="en-US" sz="2100" dirty="0"/>
              <a:t>Biological sample </a:t>
            </a:r>
            <a:r>
              <a:rPr lang="en-US" sz="2100" dirty="0" smtClean="0"/>
              <a:t>submission</a:t>
            </a:r>
          </a:p>
          <a:p>
            <a:pPr lvl="2"/>
            <a:r>
              <a:rPr lang="en-US" sz="2100" dirty="0"/>
              <a:t>Drug accountability</a:t>
            </a:r>
          </a:p>
          <a:p>
            <a:pPr marL="731520" lvl="2" indent="0">
              <a:buNone/>
            </a:pPr>
            <a:endParaRPr lang="en-US" sz="2100" dirty="0"/>
          </a:p>
          <a:p>
            <a:pPr lvl="1"/>
            <a:r>
              <a:rPr lang="en-US" sz="2200" dirty="0" smtClean="0"/>
              <a:t>Review </a:t>
            </a:r>
            <a:r>
              <a:rPr lang="en-US" sz="2200" dirty="0"/>
              <a:t>of study facilities, incl. storage of study drugs </a:t>
            </a:r>
            <a:endParaRPr lang="en-US" sz="2200" dirty="0" smtClean="0"/>
          </a:p>
          <a:p>
            <a:pPr lvl="1"/>
            <a:r>
              <a:rPr lang="en-US" sz="2200" dirty="0" smtClean="0"/>
              <a:t>Review </a:t>
            </a:r>
            <a:r>
              <a:rPr lang="en-US" sz="2200" dirty="0"/>
              <a:t>of ISF / incl. review and/or collection of essential documents</a:t>
            </a:r>
          </a:p>
          <a:p>
            <a:pPr lvl="1"/>
            <a:r>
              <a:rPr lang="en-US" sz="2200" dirty="0"/>
              <a:t>Meeting with PI to discuss study progress &amp; open issues</a:t>
            </a:r>
          </a:p>
          <a:p>
            <a:pPr lvl="1"/>
            <a:endParaRPr lang="en-US" sz="22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500" dirty="0"/>
              <a:t>All visits will be planned in agreement with the site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500" dirty="0"/>
              <a:t>Ensure: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2100" dirty="0"/>
              <a:t>eCRF entries up-to-date prior to OSV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2100" dirty="0"/>
              <a:t>Monitor’s access to source data (patient charts)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500" dirty="0"/>
              <a:t>All aspects reviewed will be documented in </a:t>
            </a:r>
            <a:r>
              <a:rPr lang="en-US" sz="2500" dirty="0" err="1" smtClean="0"/>
              <a:t>DFexplore</a:t>
            </a:r>
            <a:r>
              <a:rPr lang="en-US" sz="2500" dirty="0" smtClean="0"/>
              <a:t> </a:t>
            </a:r>
            <a:r>
              <a:rPr lang="en-US" sz="2500" dirty="0"/>
              <a:t>monitoring fields and in monitoring report</a:t>
            </a:r>
          </a:p>
          <a:p>
            <a:pPr lvl="2"/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de-CH" dirty="0" smtClean="0"/>
          </a:p>
        </p:txBody>
      </p:sp>
    </p:spTree>
    <p:extLst>
      <p:ext uri="{BB962C8B-B14F-4D97-AF65-F5344CB8AC3E}">
        <p14:creationId xmlns:p14="http://schemas.microsoft.com/office/powerpoint/2010/main" val="2957393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81200" y="304800"/>
            <a:ext cx="7467600" cy="808038"/>
          </a:xfrm>
        </p:spPr>
        <p:txBody>
          <a:bodyPr>
            <a:normAutofit/>
          </a:bodyPr>
          <a:lstStyle/>
          <a:p>
            <a:r>
              <a:rPr lang="de-CH" dirty="0" smtClean="0"/>
              <a:t>Close-Out </a:t>
            </a:r>
            <a:r>
              <a:rPr lang="de-CH" dirty="0" err="1" smtClean="0"/>
              <a:t>Visit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1981200" y="1371600"/>
            <a:ext cx="7010400" cy="44958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IBCSG DMC will inform </a:t>
            </a:r>
            <a:r>
              <a:rPr lang="en-US" dirty="0" smtClean="0"/>
              <a:t>monitor </a:t>
            </a:r>
            <a:r>
              <a:rPr lang="en-US" dirty="0"/>
              <a:t>when a site should be </a:t>
            </a:r>
            <a:r>
              <a:rPr lang="en-US" dirty="0" smtClean="0"/>
              <a:t>closed </a:t>
            </a:r>
            <a:endParaRPr lang="en-US" b="1" dirty="0" smtClean="0"/>
          </a:p>
          <a:p>
            <a:r>
              <a:rPr lang="en-US" dirty="0" smtClean="0"/>
              <a:t>Activities include: </a:t>
            </a:r>
            <a:endParaRPr lang="de-CH" dirty="0" smtClean="0"/>
          </a:p>
          <a:p>
            <a:pPr lvl="1"/>
            <a:r>
              <a:rPr lang="en-US" dirty="0" smtClean="0"/>
              <a:t>Final ISF check</a:t>
            </a:r>
          </a:p>
          <a:p>
            <a:pPr lvl="1"/>
            <a:r>
              <a:rPr lang="en-US" dirty="0" smtClean="0"/>
              <a:t>Collection of essential documents (send to IBCSG DMC)</a:t>
            </a:r>
          </a:p>
          <a:p>
            <a:pPr lvl="1"/>
            <a:r>
              <a:rPr lang="en-US" dirty="0"/>
              <a:t>Study drug</a:t>
            </a:r>
            <a:r>
              <a:rPr lang="en-US" dirty="0" smtClean="0"/>
              <a:t>: check </a:t>
            </a:r>
            <a:r>
              <a:rPr lang="en-US" dirty="0"/>
              <a:t>all used and unused medication is returned or </a:t>
            </a:r>
            <a:r>
              <a:rPr lang="en-US" dirty="0" smtClean="0"/>
              <a:t>destroyed, as applicable</a:t>
            </a:r>
          </a:p>
          <a:p>
            <a:pPr lvl="1"/>
            <a:r>
              <a:rPr lang="en-US" smtClean="0"/>
              <a:t>Trial </a:t>
            </a:r>
            <a:r>
              <a:rPr lang="en-US" dirty="0" smtClean="0"/>
              <a:t>material on site: ensure return or destruction of  any unused supply, as appropriate </a:t>
            </a:r>
            <a:endParaRPr lang="en-US" dirty="0"/>
          </a:p>
          <a:p>
            <a:pPr lvl="1"/>
            <a:r>
              <a:rPr lang="en-US" dirty="0"/>
              <a:t>Mandatory meeting with PI to inform about his </a:t>
            </a:r>
            <a:r>
              <a:rPr lang="en-US" dirty="0" smtClean="0"/>
              <a:t>obligations, incl. requirements of record keeping</a:t>
            </a:r>
            <a:endParaRPr lang="en-US" dirty="0"/>
          </a:p>
          <a:p>
            <a:pPr lvl="1"/>
            <a:r>
              <a:rPr lang="en-US" dirty="0"/>
              <a:t>Discussion of pending issues</a:t>
            </a:r>
          </a:p>
          <a:p>
            <a:pPr marL="365760" lvl="1" indent="0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de-CH" dirty="0" smtClean="0"/>
          </a:p>
        </p:txBody>
      </p:sp>
    </p:spTree>
    <p:extLst>
      <p:ext uri="{BB962C8B-B14F-4D97-AF65-F5344CB8AC3E}">
        <p14:creationId xmlns:p14="http://schemas.microsoft.com/office/powerpoint/2010/main" val="1701271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DFexplore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The eCRF used in IBCSG trials is </a:t>
            </a:r>
            <a:r>
              <a:rPr lang="en-US" dirty="0" err="1" smtClean="0"/>
              <a:t>DFexplore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r>
              <a:rPr lang="en-US" dirty="0" smtClean="0"/>
              <a:t>It is mandatory to use this system for all data submission to IBCSG.</a:t>
            </a:r>
          </a:p>
          <a:p>
            <a:endParaRPr lang="en-US" dirty="0" smtClean="0"/>
          </a:p>
          <a:p>
            <a:r>
              <a:rPr lang="en-US" dirty="0" smtClean="0"/>
              <a:t>Prior to Center activation, you </a:t>
            </a:r>
            <a:r>
              <a:rPr lang="en-US" b="1" dirty="0" smtClean="0"/>
              <a:t>must</a:t>
            </a:r>
            <a:r>
              <a:rPr lang="en-US" dirty="0" smtClean="0"/>
              <a:t> ensure this program can </a:t>
            </a:r>
            <a:r>
              <a:rPr lang="en-US" dirty="0"/>
              <a:t>be installed </a:t>
            </a:r>
            <a:r>
              <a:rPr lang="en-US" dirty="0" smtClean="0"/>
              <a:t>on the computers at your Center.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4378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Monitor Reports</a:t>
            </a:r>
            <a:endParaRPr lang="de-CH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981200" y="1600200"/>
            <a:ext cx="7848600" cy="4873752"/>
          </a:xfrm>
        </p:spPr>
        <p:txBody>
          <a:bodyPr>
            <a:normAutofit fontScale="92500"/>
          </a:bodyPr>
          <a:lstStyle/>
          <a:p>
            <a:pPr marL="0" lvl="1" indent="0">
              <a:spcBef>
                <a:spcPts val="600"/>
              </a:spcBef>
              <a:buSzPct val="70000"/>
              <a:buNone/>
            </a:pPr>
            <a:r>
              <a:rPr lang="de-CH" sz="2200" b="1" dirty="0"/>
              <a:t>Monitor </a:t>
            </a:r>
            <a:r>
              <a:rPr lang="de-CH" sz="2200" b="1" dirty="0" err="1"/>
              <a:t>reports</a:t>
            </a:r>
            <a:r>
              <a:rPr lang="de-CH" sz="2200" b="1" dirty="0"/>
              <a:t> </a:t>
            </a:r>
            <a:r>
              <a:rPr lang="de-CH" sz="2200" b="1" dirty="0" err="1"/>
              <a:t>according</a:t>
            </a:r>
            <a:r>
              <a:rPr lang="de-CH" sz="2200" b="1" dirty="0"/>
              <a:t> </a:t>
            </a:r>
            <a:r>
              <a:rPr lang="de-CH" sz="2200" b="1" dirty="0" err="1"/>
              <a:t>to</a:t>
            </a:r>
            <a:r>
              <a:rPr lang="de-CH" sz="2200" b="1" dirty="0"/>
              <a:t> Group </a:t>
            </a:r>
            <a:r>
              <a:rPr lang="de-CH" sz="2200" b="1" dirty="0" err="1"/>
              <a:t>routine</a:t>
            </a:r>
            <a:r>
              <a:rPr lang="de-CH" sz="2200" b="1" dirty="0"/>
              <a:t> </a:t>
            </a:r>
            <a:r>
              <a:rPr lang="de-CH" sz="2200" b="1" dirty="0" err="1"/>
              <a:t>procedures</a:t>
            </a:r>
            <a:r>
              <a:rPr lang="de-CH" sz="2200" b="1" dirty="0"/>
              <a:t>/</a:t>
            </a:r>
            <a:r>
              <a:rPr lang="de-CH" sz="2200" b="1" dirty="0" err="1"/>
              <a:t>templates</a:t>
            </a:r>
            <a:endParaRPr lang="de-CH" sz="2200" b="1" dirty="0"/>
          </a:p>
          <a:p>
            <a:pPr marL="0" indent="0">
              <a:buNone/>
            </a:pPr>
            <a:r>
              <a:rPr lang="de-CH" dirty="0" smtClean="0"/>
              <a:t>After </a:t>
            </a:r>
            <a:r>
              <a:rPr lang="de-CH" dirty="0" err="1" smtClean="0"/>
              <a:t>each</a:t>
            </a:r>
            <a:r>
              <a:rPr lang="de-CH" dirty="0" smtClean="0"/>
              <a:t> </a:t>
            </a:r>
            <a:r>
              <a:rPr lang="de-CH" dirty="0" err="1" smtClean="0"/>
              <a:t>monitoring</a:t>
            </a:r>
            <a:r>
              <a:rPr lang="de-CH" dirty="0" smtClean="0"/>
              <a:t> </a:t>
            </a:r>
            <a:r>
              <a:rPr lang="de-CH" dirty="0" err="1" smtClean="0"/>
              <a:t>acitivity</a:t>
            </a:r>
            <a:r>
              <a:rPr lang="de-CH" dirty="0" smtClean="0"/>
              <a:t> (remote, on-site) PI </a:t>
            </a:r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 smtClean="0"/>
              <a:t>site</a:t>
            </a:r>
            <a:r>
              <a:rPr lang="de-CH" dirty="0" smtClean="0"/>
              <a:t> </a:t>
            </a:r>
            <a:r>
              <a:rPr lang="de-CH" dirty="0" err="1" smtClean="0"/>
              <a:t>staff</a:t>
            </a:r>
            <a:r>
              <a:rPr lang="de-CH" dirty="0" smtClean="0"/>
              <a:t> will </a:t>
            </a:r>
            <a:r>
              <a:rPr lang="de-CH" dirty="0" err="1" smtClean="0"/>
              <a:t>be</a:t>
            </a:r>
            <a:r>
              <a:rPr lang="de-CH" dirty="0" smtClean="0"/>
              <a:t> </a:t>
            </a:r>
            <a:r>
              <a:rPr lang="de-CH" dirty="0" err="1" smtClean="0"/>
              <a:t>informed</a:t>
            </a:r>
            <a:r>
              <a:rPr lang="de-CH" dirty="0" smtClean="0"/>
              <a:t> </a:t>
            </a:r>
            <a:r>
              <a:rPr lang="de-CH" dirty="0" err="1" smtClean="0"/>
              <a:t>about</a:t>
            </a:r>
            <a:r>
              <a:rPr lang="de-CH" dirty="0" smtClean="0"/>
              <a:t> </a:t>
            </a:r>
            <a:r>
              <a:rPr lang="de-CH" dirty="0" err="1" smtClean="0"/>
              <a:t>aspects</a:t>
            </a:r>
            <a:r>
              <a:rPr lang="de-CH" dirty="0" smtClean="0"/>
              <a:t> </a:t>
            </a:r>
            <a:r>
              <a:rPr lang="de-CH" dirty="0" err="1" smtClean="0"/>
              <a:t>reviewed</a:t>
            </a:r>
            <a:r>
              <a:rPr lang="de-CH" dirty="0" smtClean="0"/>
              <a:t>, </a:t>
            </a:r>
            <a:r>
              <a:rPr lang="de-CH" dirty="0" err="1" smtClean="0"/>
              <a:t>observations</a:t>
            </a:r>
            <a:r>
              <a:rPr lang="de-CH" dirty="0" smtClean="0"/>
              <a:t> </a:t>
            </a:r>
            <a:r>
              <a:rPr lang="de-CH" dirty="0" err="1" smtClean="0"/>
              <a:t>and</a:t>
            </a:r>
            <a:r>
              <a:rPr lang="de-CH" dirty="0" smtClean="0"/>
              <a:t> potential </a:t>
            </a:r>
            <a:r>
              <a:rPr lang="de-CH" dirty="0" err="1" smtClean="0"/>
              <a:t>issues</a:t>
            </a:r>
            <a:r>
              <a:rPr lang="de-CH" dirty="0" smtClean="0"/>
              <a:t> </a:t>
            </a:r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 smtClean="0"/>
              <a:t>required</a:t>
            </a:r>
            <a:r>
              <a:rPr lang="de-CH" dirty="0" smtClean="0"/>
              <a:t> </a:t>
            </a:r>
            <a:r>
              <a:rPr lang="de-CH" dirty="0" err="1" smtClean="0"/>
              <a:t>actions</a:t>
            </a:r>
            <a:r>
              <a:rPr lang="de-CH" dirty="0" smtClean="0"/>
              <a:t>.</a:t>
            </a:r>
          </a:p>
          <a:p>
            <a:pPr marL="0" indent="0">
              <a:buNone/>
            </a:pPr>
            <a:endParaRPr lang="de-CH" dirty="0"/>
          </a:p>
          <a:p>
            <a:pPr marL="0" indent="0">
              <a:buNone/>
            </a:pPr>
            <a:r>
              <a:rPr lang="de-CH" dirty="0" smtClean="0"/>
              <a:t>Timelines</a:t>
            </a:r>
          </a:p>
          <a:p>
            <a:pPr lvl="1"/>
            <a:r>
              <a:rPr lang="de-CH" dirty="0" smtClean="0"/>
              <a:t>Report </a:t>
            </a:r>
            <a:r>
              <a:rPr lang="de-CH" dirty="0" err="1" smtClean="0"/>
              <a:t>completed</a:t>
            </a:r>
            <a:r>
              <a:rPr lang="de-CH" dirty="0" smtClean="0"/>
              <a:t> </a:t>
            </a:r>
            <a:r>
              <a:rPr lang="de-CH" dirty="0" err="1" smtClean="0"/>
              <a:t>within</a:t>
            </a:r>
            <a:r>
              <a:rPr lang="de-CH" dirty="0" smtClean="0"/>
              <a:t> 2 </a:t>
            </a:r>
            <a:r>
              <a:rPr lang="de-CH" dirty="0" err="1" smtClean="0"/>
              <a:t>weeks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err="1" smtClean="0"/>
              <a:t>visit</a:t>
            </a:r>
            <a:r>
              <a:rPr lang="de-CH" dirty="0" smtClean="0"/>
              <a:t>; </a:t>
            </a:r>
          </a:p>
          <a:p>
            <a:pPr lvl="1"/>
            <a:r>
              <a:rPr lang="de-CH" dirty="0" smtClean="0"/>
              <a:t>Review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err="1" smtClean="0"/>
              <a:t>report</a:t>
            </a:r>
            <a:r>
              <a:rPr lang="de-CH" dirty="0" smtClean="0"/>
              <a:t> </a:t>
            </a:r>
            <a:r>
              <a:rPr lang="de-CH" dirty="0" err="1" smtClean="0"/>
              <a:t>within</a:t>
            </a:r>
            <a:r>
              <a:rPr lang="de-CH" dirty="0" smtClean="0"/>
              <a:t> </a:t>
            </a:r>
            <a:r>
              <a:rPr lang="de-CH" dirty="0" err="1" smtClean="0"/>
              <a:t>next</a:t>
            </a:r>
            <a:r>
              <a:rPr lang="de-CH" dirty="0" smtClean="0"/>
              <a:t> 2 </a:t>
            </a:r>
            <a:r>
              <a:rPr lang="de-CH" dirty="0" err="1" smtClean="0"/>
              <a:t>weeks</a:t>
            </a:r>
            <a:r>
              <a:rPr lang="de-CH" dirty="0" smtClean="0"/>
              <a:t>;</a:t>
            </a:r>
          </a:p>
          <a:p>
            <a:pPr lvl="1"/>
            <a:r>
              <a:rPr lang="de-CH" dirty="0" smtClean="0"/>
              <a:t>FUL </a:t>
            </a:r>
            <a:r>
              <a:rPr lang="de-CH" dirty="0" err="1" smtClean="0"/>
              <a:t>to</a:t>
            </a:r>
            <a:r>
              <a:rPr lang="de-CH" dirty="0" smtClean="0"/>
              <a:t> PI (</a:t>
            </a:r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 smtClean="0"/>
              <a:t>site</a:t>
            </a:r>
            <a:r>
              <a:rPr lang="de-CH" dirty="0" smtClean="0"/>
              <a:t> </a:t>
            </a:r>
            <a:r>
              <a:rPr lang="de-CH" dirty="0" err="1" smtClean="0"/>
              <a:t>staff</a:t>
            </a:r>
            <a:r>
              <a:rPr lang="de-CH" dirty="0" smtClean="0"/>
              <a:t>) </a:t>
            </a:r>
            <a:r>
              <a:rPr lang="de-CH" dirty="0" err="1" smtClean="0"/>
              <a:t>within</a:t>
            </a:r>
            <a:r>
              <a:rPr lang="de-CH" dirty="0" smtClean="0"/>
              <a:t> 3 </a:t>
            </a:r>
            <a:r>
              <a:rPr lang="de-CH" dirty="0" err="1" smtClean="0"/>
              <a:t>weeks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err="1" smtClean="0"/>
              <a:t>visit</a:t>
            </a:r>
            <a:endParaRPr lang="de-CH" dirty="0" smtClean="0"/>
          </a:p>
          <a:p>
            <a:pPr lvl="1"/>
            <a:endParaRPr lang="de-CH" dirty="0"/>
          </a:p>
          <a:p>
            <a:r>
              <a:rPr lang="en-US" sz="2200" dirty="0" smtClean="0"/>
              <a:t>BIG </a:t>
            </a:r>
            <a:r>
              <a:rPr lang="en-US" sz="2200" dirty="0"/>
              <a:t>Collaborating Groups will provide IBCSG with a merged pdf of monitoring reports made per country and on a yearly basis </a:t>
            </a:r>
            <a:endParaRPr lang="en-US" sz="2200" dirty="0" smtClean="0"/>
          </a:p>
        </p:txBody>
      </p:sp>
    </p:spTree>
    <p:extLst>
      <p:ext uri="{BB962C8B-B14F-4D97-AF65-F5344CB8AC3E}">
        <p14:creationId xmlns:p14="http://schemas.microsoft.com/office/powerpoint/2010/main" val="290990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Drug Supply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954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813183"/>
          </a:xfrm>
        </p:spPr>
        <p:txBody>
          <a:bodyPr/>
          <a:lstStyle/>
          <a:p>
            <a:r>
              <a:rPr lang="de-CH" dirty="0" err="1" smtClean="0"/>
              <a:t>Overview</a:t>
            </a:r>
            <a:r>
              <a:rPr lang="de-CH" dirty="0" smtClean="0"/>
              <a:t> </a:t>
            </a:r>
            <a:r>
              <a:rPr lang="de-CH" dirty="0" err="1" smtClean="0"/>
              <a:t>trial</a:t>
            </a:r>
            <a:r>
              <a:rPr lang="de-CH" dirty="0" smtClean="0"/>
              <a:t> </a:t>
            </a:r>
            <a:r>
              <a:rPr lang="de-CH" dirty="0" err="1" smtClean="0"/>
              <a:t>medication</a:t>
            </a:r>
            <a:endParaRPr lang="de-CH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883453754"/>
              </p:ext>
            </p:extLst>
          </p:nvPr>
        </p:nvGraphicFramePr>
        <p:xfrm>
          <a:off x="609600" y="1843074"/>
          <a:ext cx="10410498" cy="37761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41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7231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7231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7011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de-CH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Drug</a:t>
                      </a:r>
                      <a:endParaRPr lang="de-CH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Dosage form / strength / pack</a:t>
                      </a:r>
                      <a:r>
                        <a:rPr lang="de-CH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size</a:t>
                      </a:r>
                      <a:endParaRPr lang="de-CH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Dose per </a:t>
                      </a:r>
                      <a:r>
                        <a:rPr lang="de-CH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protocol</a:t>
                      </a:r>
                      <a:endParaRPr lang="de-CH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Arm</a:t>
                      </a:r>
                      <a:endParaRPr lang="de-CH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72422">
                <a:tc>
                  <a:txBody>
                    <a:bodyPr/>
                    <a:lstStyle/>
                    <a:p>
                      <a:r>
                        <a:rPr lang="de-CH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Paclitaxel</a:t>
                      </a:r>
                      <a:endParaRPr lang="de-CH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Trade product (not provided)</a:t>
                      </a:r>
                      <a:endParaRPr lang="de-CH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 mg/m2 i.v. on day 1, 8, 15 every 28 days for 4 cycles </a:t>
                      </a:r>
                      <a:endParaRPr lang="de-CH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de-CH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90283">
                <a:tc>
                  <a:txBody>
                    <a:bodyPr/>
                    <a:lstStyle/>
                    <a:p>
                      <a:r>
                        <a:rPr kumimoji="0" lang="en-US" sz="1400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Trastuzumab </a:t>
                      </a:r>
                      <a:endParaRPr lang="de-CH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solution</a:t>
                      </a:r>
                      <a:r>
                        <a:rPr lang="de-CH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CH" sz="1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</a:t>
                      </a:r>
                      <a:r>
                        <a:rPr lang="de-CH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CH" sz="1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subcutaneous</a:t>
                      </a:r>
                      <a:r>
                        <a:rPr lang="de-CH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CH" sz="1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injection</a:t>
                      </a:r>
                      <a:endParaRPr lang="de-CH" sz="1400" b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de-CH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600</a:t>
                      </a:r>
                      <a:r>
                        <a:rPr lang="de-CH" sz="14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mg/ 5 ml </a:t>
                      </a:r>
                      <a:r>
                        <a:rPr lang="de-CH" sz="14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vial</a:t>
                      </a:r>
                      <a:r>
                        <a:rPr lang="de-CH" sz="14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de-CH" sz="14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provided</a:t>
                      </a:r>
                      <a:r>
                        <a:rPr lang="de-CH" sz="14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de-CH" sz="1400" b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600 mg s.c. every 3 weeks for a total of 5 doses</a:t>
                      </a:r>
                      <a:endParaRPr lang="de-CH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A/B</a:t>
                      </a:r>
                      <a:endParaRPr lang="de-CH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82635">
                <a:tc>
                  <a:txBody>
                    <a:bodyPr/>
                    <a:lstStyle/>
                    <a:p>
                      <a:r>
                        <a:rPr lang="de-CH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Pertuzumab</a:t>
                      </a:r>
                      <a:endParaRPr lang="de-CH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concentrate</a:t>
                      </a:r>
                      <a:r>
                        <a:rPr lang="de-CH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CH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</a:t>
                      </a:r>
                      <a:r>
                        <a:rPr lang="de-CH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CH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solution</a:t>
                      </a:r>
                      <a:r>
                        <a:rPr lang="de-CH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CH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</a:t>
                      </a:r>
                      <a:r>
                        <a:rPr lang="de-CH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CH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infusion</a:t>
                      </a:r>
                      <a:endParaRPr lang="de-CH" sz="14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de-CH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420 mg/14 ml </a:t>
                      </a:r>
                      <a:r>
                        <a:rPr lang="de-CH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vial</a:t>
                      </a:r>
                      <a:r>
                        <a:rPr lang="de-CH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de-CH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provided</a:t>
                      </a:r>
                      <a:r>
                        <a:rPr lang="de-CH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de-CH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840 mg i.v. loading dose followed by 420 mg i.v. every 3 weeks for a total of 5 doses</a:t>
                      </a:r>
                      <a:endParaRPr lang="de-CH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A/B</a:t>
                      </a:r>
                      <a:endParaRPr lang="de-CH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93683">
                <a:tc>
                  <a:txBody>
                    <a:bodyPr/>
                    <a:lstStyle/>
                    <a:p>
                      <a:r>
                        <a:rPr lang="de-CH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Palbociclib</a:t>
                      </a:r>
                      <a:endParaRPr lang="de-CH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Hard </a:t>
                      </a:r>
                      <a:r>
                        <a:rPr lang="de-CH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capsules</a:t>
                      </a:r>
                      <a:endParaRPr lang="de-CH" sz="14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de-CH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125 mg, 100 mg, 75 mg</a:t>
                      </a:r>
                    </a:p>
                    <a:p>
                      <a:r>
                        <a:rPr lang="de-CH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 </a:t>
                      </a:r>
                      <a:r>
                        <a:rPr lang="de-CH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capsules</a:t>
                      </a:r>
                      <a:r>
                        <a:rPr lang="de-CH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de-CH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carton</a:t>
                      </a:r>
                      <a:r>
                        <a:rPr lang="de-CH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de-CH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provided</a:t>
                      </a:r>
                      <a:r>
                        <a:rPr lang="de-CH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de-CH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125 mg/day orally for 21 days followed by 7 days’ rest, for four 28-day cycles</a:t>
                      </a:r>
                      <a:endParaRPr lang="de-CH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de-CH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64035">
                <a:tc>
                  <a:txBody>
                    <a:bodyPr/>
                    <a:lstStyle/>
                    <a:p>
                      <a:r>
                        <a:rPr lang="de-CH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Letrozole</a:t>
                      </a:r>
                      <a:endParaRPr lang="de-CH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Generic trade product (not provided)</a:t>
                      </a:r>
                    </a:p>
                    <a:p>
                      <a:r>
                        <a:rPr lang="de-CH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**</a:t>
                      </a:r>
                      <a:r>
                        <a:rPr lang="de-CH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 be reimbursed**</a:t>
                      </a:r>
                      <a:endParaRPr lang="de-CH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2.5 mg/day orally for 16 weeks</a:t>
                      </a:r>
                      <a:endParaRPr lang="de-CH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de-CH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1021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703262"/>
          </a:xfrm>
        </p:spPr>
        <p:txBody>
          <a:bodyPr/>
          <a:lstStyle/>
          <a:p>
            <a:r>
              <a:rPr lang="de-CH" dirty="0" err="1" smtClean="0"/>
              <a:t>Paclitaxel</a:t>
            </a:r>
            <a:r>
              <a:rPr lang="de-CH" dirty="0" smtClean="0"/>
              <a:t> (Arm A)</a:t>
            </a:r>
            <a:endParaRPr lang="de-CH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155700"/>
            <a:ext cx="9956800" cy="5318252"/>
          </a:xfrm>
        </p:spPr>
        <p:txBody>
          <a:bodyPr>
            <a:normAutofit/>
          </a:bodyPr>
          <a:lstStyle/>
          <a:p>
            <a:endParaRPr lang="de-CH" sz="2200" dirty="0" smtClean="0"/>
          </a:p>
          <a:p>
            <a:r>
              <a:rPr lang="de-CH" sz="2200" dirty="0" smtClean="0"/>
              <a:t>Will not </a:t>
            </a:r>
            <a:r>
              <a:rPr lang="de-CH" sz="2200" dirty="0" err="1" smtClean="0"/>
              <a:t>be</a:t>
            </a:r>
            <a:r>
              <a:rPr lang="de-CH" sz="2200" dirty="0" smtClean="0"/>
              <a:t> </a:t>
            </a:r>
            <a:r>
              <a:rPr lang="de-CH" sz="2200" dirty="0" err="1" smtClean="0"/>
              <a:t>provided</a:t>
            </a:r>
            <a:r>
              <a:rPr lang="de-CH" sz="2200" dirty="0" smtClean="0"/>
              <a:t> </a:t>
            </a:r>
            <a:r>
              <a:rPr lang="de-CH" sz="2200" dirty="0" err="1" smtClean="0"/>
              <a:t>by</a:t>
            </a:r>
            <a:r>
              <a:rPr lang="de-CH" sz="2200" dirty="0" smtClean="0"/>
              <a:t> IBCSG – </a:t>
            </a:r>
            <a:r>
              <a:rPr lang="de-CH" sz="2200" dirty="0" err="1" smtClean="0"/>
              <a:t>to</a:t>
            </a:r>
            <a:r>
              <a:rPr lang="de-CH" sz="2200" dirty="0" smtClean="0"/>
              <a:t> </a:t>
            </a:r>
            <a:r>
              <a:rPr lang="de-CH" sz="2200" dirty="0" err="1" smtClean="0"/>
              <a:t>be</a:t>
            </a:r>
            <a:r>
              <a:rPr lang="de-CH" sz="2200" dirty="0" smtClean="0"/>
              <a:t> </a:t>
            </a:r>
            <a:r>
              <a:rPr lang="de-CH" sz="2200" dirty="0" err="1" smtClean="0"/>
              <a:t>sourced</a:t>
            </a:r>
            <a:r>
              <a:rPr lang="de-CH" sz="2200" dirty="0" smtClean="0"/>
              <a:t> </a:t>
            </a:r>
            <a:r>
              <a:rPr lang="de-CH" sz="2200" dirty="0" err="1" smtClean="0"/>
              <a:t>locally</a:t>
            </a:r>
            <a:r>
              <a:rPr lang="de-CH" sz="2200" dirty="0" smtClean="0"/>
              <a:t> and </a:t>
            </a:r>
            <a:r>
              <a:rPr lang="de-CH" sz="2200" dirty="0" err="1" smtClean="0"/>
              <a:t>prescribed</a:t>
            </a:r>
            <a:r>
              <a:rPr lang="de-CH" sz="2200" dirty="0" smtClean="0"/>
              <a:t> </a:t>
            </a:r>
            <a:r>
              <a:rPr lang="de-CH" sz="2200" dirty="0" err="1" smtClean="0"/>
              <a:t>to</a:t>
            </a:r>
            <a:r>
              <a:rPr lang="de-CH" sz="2200" dirty="0" smtClean="0"/>
              <a:t> </a:t>
            </a:r>
            <a:r>
              <a:rPr lang="de-CH" sz="2200" dirty="0" err="1" smtClean="0"/>
              <a:t>participating</a:t>
            </a:r>
            <a:r>
              <a:rPr lang="de-CH" sz="2200" dirty="0" smtClean="0"/>
              <a:t> </a:t>
            </a:r>
            <a:r>
              <a:rPr lang="de-CH" sz="2200" dirty="0" err="1" smtClean="0"/>
              <a:t>patients</a:t>
            </a:r>
            <a:endParaRPr lang="de-CH" sz="2200" dirty="0" smtClean="0"/>
          </a:p>
          <a:p>
            <a:pPr marL="0" indent="0">
              <a:buNone/>
            </a:pPr>
            <a:endParaRPr lang="de-CH" sz="900" dirty="0" smtClean="0"/>
          </a:p>
          <a:p>
            <a:r>
              <a:rPr lang="de-CH" sz="2200" dirty="0"/>
              <a:t>Sites </a:t>
            </a:r>
            <a:r>
              <a:rPr lang="de-CH" sz="2200" dirty="0" err="1"/>
              <a:t>to</a:t>
            </a:r>
            <a:r>
              <a:rPr lang="de-CH" sz="2200" dirty="0"/>
              <a:t> </a:t>
            </a:r>
            <a:r>
              <a:rPr lang="de-CH" sz="2200" dirty="0" err="1"/>
              <a:t>label</a:t>
            </a:r>
            <a:r>
              <a:rPr lang="de-CH" sz="2200" dirty="0"/>
              <a:t> </a:t>
            </a:r>
            <a:r>
              <a:rPr lang="de-CH" sz="2200" dirty="0" err="1" smtClean="0"/>
              <a:t>locally</a:t>
            </a:r>
            <a:r>
              <a:rPr lang="de-CH" sz="2200" dirty="0" smtClean="0"/>
              <a:t> </a:t>
            </a:r>
            <a:r>
              <a:rPr lang="de-CH" sz="2200" dirty="0" err="1" smtClean="0"/>
              <a:t>sourced</a:t>
            </a:r>
            <a:r>
              <a:rPr lang="de-CH" sz="2200" dirty="0" smtClean="0"/>
              <a:t> </a:t>
            </a:r>
            <a:r>
              <a:rPr lang="de-CH" sz="2200" dirty="0" err="1" smtClean="0"/>
              <a:t>paclitaxel</a:t>
            </a:r>
            <a:r>
              <a:rPr lang="de-CH" sz="2200" dirty="0" smtClean="0"/>
              <a:t> </a:t>
            </a:r>
            <a:r>
              <a:rPr lang="de-CH" sz="2200" dirty="0" err="1" smtClean="0"/>
              <a:t>with</a:t>
            </a:r>
            <a:r>
              <a:rPr lang="de-CH" sz="2200" dirty="0" smtClean="0"/>
              <a:t> </a:t>
            </a:r>
            <a:r>
              <a:rPr lang="de-CH" sz="2200" dirty="0"/>
              <a:t>a </a:t>
            </a:r>
            <a:r>
              <a:rPr lang="de-CH" sz="2200" dirty="0" err="1"/>
              <a:t>trial</a:t>
            </a:r>
            <a:r>
              <a:rPr lang="de-CH" sz="2200" dirty="0"/>
              <a:t> </a:t>
            </a:r>
            <a:r>
              <a:rPr lang="de-CH" sz="2200" dirty="0" err="1"/>
              <a:t>label</a:t>
            </a:r>
            <a:r>
              <a:rPr lang="de-CH" sz="2200" dirty="0"/>
              <a:t> </a:t>
            </a:r>
            <a:r>
              <a:rPr lang="de-CH" sz="2200" dirty="0" err="1"/>
              <a:t>sticker</a:t>
            </a:r>
            <a:r>
              <a:rPr lang="de-CH" sz="2200" dirty="0"/>
              <a:t> </a:t>
            </a:r>
            <a:r>
              <a:rPr lang="de-CH" sz="2200" dirty="0" err="1"/>
              <a:t>provided</a:t>
            </a:r>
            <a:r>
              <a:rPr lang="de-CH" sz="2200" dirty="0"/>
              <a:t> in </a:t>
            </a:r>
            <a:r>
              <a:rPr lang="de-CH" sz="2200" dirty="0" err="1"/>
              <a:t>applicable</a:t>
            </a:r>
            <a:r>
              <a:rPr lang="de-CH" sz="2200" dirty="0"/>
              <a:t> </a:t>
            </a:r>
            <a:r>
              <a:rPr lang="de-CH" sz="2200" dirty="0" err="1"/>
              <a:t>country</a:t>
            </a:r>
            <a:r>
              <a:rPr lang="de-CH" sz="2200" dirty="0"/>
              <a:t> </a:t>
            </a:r>
            <a:r>
              <a:rPr lang="de-CH" sz="2200" dirty="0" err="1" smtClean="0"/>
              <a:t>languages</a:t>
            </a:r>
            <a:r>
              <a:rPr lang="de-CH" sz="2200" dirty="0" smtClean="0"/>
              <a:t> </a:t>
            </a:r>
            <a:r>
              <a:rPr lang="de-CH" sz="2200" dirty="0" err="1" smtClean="0"/>
              <a:t>by</a:t>
            </a:r>
            <a:r>
              <a:rPr lang="de-CH" sz="2200" dirty="0" smtClean="0"/>
              <a:t> </a:t>
            </a:r>
            <a:r>
              <a:rPr lang="de-CH" sz="2200" dirty="0"/>
              <a:t>IBCSG (</a:t>
            </a:r>
            <a:r>
              <a:rPr lang="de-CH" sz="2200" dirty="0" err="1"/>
              <a:t>Regulatory</a:t>
            </a:r>
            <a:r>
              <a:rPr lang="de-CH" sz="2200" dirty="0"/>
              <a:t> Office</a:t>
            </a:r>
            <a:r>
              <a:rPr lang="de-CH" sz="2200" dirty="0" smtClean="0"/>
              <a:t>)</a:t>
            </a:r>
          </a:p>
          <a:p>
            <a:pPr marL="0" indent="0">
              <a:buNone/>
            </a:pPr>
            <a:endParaRPr lang="de-CH" sz="900" dirty="0"/>
          </a:p>
          <a:p>
            <a:r>
              <a:rPr lang="de-CH" sz="2200" dirty="0"/>
              <a:t>Sites </a:t>
            </a:r>
            <a:r>
              <a:rPr lang="de-CH" sz="2200" dirty="0" err="1"/>
              <a:t>to</a:t>
            </a:r>
            <a:r>
              <a:rPr lang="de-CH" sz="2200" dirty="0"/>
              <a:t> </a:t>
            </a:r>
            <a:r>
              <a:rPr lang="de-CH" sz="2200" dirty="0" err="1"/>
              <a:t>complete</a:t>
            </a:r>
            <a:r>
              <a:rPr lang="de-CH" sz="2200" dirty="0"/>
              <a:t> an Administration </a:t>
            </a:r>
            <a:r>
              <a:rPr lang="de-CH" sz="2200" dirty="0" smtClean="0"/>
              <a:t>Log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2724" y="4135284"/>
            <a:ext cx="7638726" cy="233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041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728662"/>
          </a:xfrm>
        </p:spPr>
        <p:txBody>
          <a:bodyPr/>
          <a:lstStyle/>
          <a:p>
            <a:r>
              <a:rPr lang="en-US" dirty="0"/>
              <a:t>Letrozole (Arm B)</a:t>
            </a:r>
            <a:endParaRPr lang="de-CH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270000"/>
            <a:ext cx="9956800" cy="5203952"/>
          </a:xfrm>
        </p:spPr>
        <p:txBody>
          <a:bodyPr/>
          <a:lstStyle/>
          <a:p>
            <a:pPr>
              <a:spcAft>
                <a:spcPts val="600"/>
              </a:spcAft>
            </a:pPr>
            <a:endParaRPr lang="de-CH" sz="2200" dirty="0" smtClean="0"/>
          </a:p>
          <a:p>
            <a:r>
              <a:rPr lang="de-CH" sz="2200" dirty="0" smtClean="0"/>
              <a:t>Will not </a:t>
            </a:r>
            <a:r>
              <a:rPr lang="de-CH" sz="2200" dirty="0" err="1" smtClean="0"/>
              <a:t>be</a:t>
            </a:r>
            <a:r>
              <a:rPr lang="de-CH" sz="2200" dirty="0" smtClean="0"/>
              <a:t> </a:t>
            </a:r>
            <a:r>
              <a:rPr lang="de-CH" sz="2200" dirty="0" err="1" smtClean="0"/>
              <a:t>provided</a:t>
            </a:r>
            <a:r>
              <a:rPr lang="de-CH" sz="2200" dirty="0" smtClean="0"/>
              <a:t> </a:t>
            </a:r>
            <a:r>
              <a:rPr lang="de-CH" sz="2200" dirty="0" err="1" smtClean="0"/>
              <a:t>by</a:t>
            </a:r>
            <a:r>
              <a:rPr lang="de-CH" sz="2200" dirty="0" smtClean="0"/>
              <a:t> IBCSG – </a:t>
            </a:r>
            <a:r>
              <a:rPr lang="de-CH" sz="2200" dirty="0" err="1" smtClean="0"/>
              <a:t>to</a:t>
            </a:r>
            <a:r>
              <a:rPr lang="de-CH" sz="2200" dirty="0" smtClean="0"/>
              <a:t> </a:t>
            </a:r>
            <a:r>
              <a:rPr lang="de-CH" sz="2200" dirty="0" err="1" smtClean="0"/>
              <a:t>be</a:t>
            </a:r>
            <a:r>
              <a:rPr lang="de-CH" sz="2200" dirty="0" smtClean="0"/>
              <a:t> </a:t>
            </a:r>
            <a:r>
              <a:rPr lang="de-CH" sz="2200" dirty="0" err="1" smtClean="0"/>
              <a:t>sourced</a:t>
            </a:r>
            <a:r>
              <a:rPr lang="de-CH" sz="2200" dirty="0" smtClean="0"/>
              <a:t> </a:t>
            </a:r>
            <a:r>
              <a:rPr lang="de-CH" sz="2200" dirty="0" err="1" smtClean="0"/>
              <a:t>locally</a:t>
            </a:r>
            <a:endParaRPr lang="de-CH" sz="2200" dirty="0" smtClean="0"/>
          </a:p>
          <a:p>
            <a:endParaRPr lang="de-CH" sz="900" dirty="0" smtClean="0"/>
          </a:p>
          <a:p>
            <a:r>
              <a:rPr lang="de-CH" sz="2200" dirty="0" err="1" smtClean="0"/>
              <a:t>Cost</a:t>
            </a:r>
            <a:r>
              <a:rPr lang="de-CH" sz="2200" dirty="0" smtClean="0"/>
              <a:t> </a:t>
            </a:r>
            <a:r>
              <a:rPr lang="de-CH" sz="2200" dirty="0" err="1" smtClean="0"/>
              <a:t>of</a:t>
            </a:r>
            <a:r>
              <a:rPr lang="de-CH" sz="2200" dirty="0" smtClean="0"/>
              <a:t> </a:t>
            </a:r>
            <a:r>
              <a:rPr lang="de-CH" sz="2200" dirty="0" err="1"/>
              <a:t>l</a:t>
            </a:r>
            <a:r>
              <a:rPr lang="de-CH" sz="2200" dirty="0" err="1" smtClean="0"/>
              <a:t>etrozole</a:t>
            </a:r>
            <a:r>
              <a:rPr lang="de-CH" sz="2200" dirty="0" smtClean="0"/>
              <a:t> </a:t>
            </a:r>
            <a:r>
              <a:rPr lang="de-CH" sz="2200" dirty="0" err="1" smtClean="0"/>
              <a:t>generics</a:t>
            </a:r>
            <a:r>
              <a:rPr lang="de-CH" sz="2200" dirty="0" smtClean="0"/>
              <a:t> will </a:t>
            </a:r>
            <a:r>
              <a:rPr lang="de-CH" sz="2200" dirty="0" err="1" smtClean="0"/>
              <a:t>be</a:t>
            </a:r>
            <a:r>
              <a:rPr lang="de-CH" sz="2200" dirty="0" smtClean="0"/>
              <a:t> </a:t>
            </a:r>
            <a:r>
              <a:rPr lang="de-CH" sz="2200" dirty="0" err="1" smtClean="0"/>
              <a:t>reimbursed</a:t>
            </a:r>
            <a:r>
              <a:rPr lang="de-CH" sz="2200" dirty="0" smtClean="0"/>
              <a:t> </a:t>
            </a:r>
            <a:r>
              <a:rPr lang="de-CH" sz="2200" dirty="0" err="1" smtClean="0"/>
              <a:t>to</a:t>
            </a:r>
            <a:r>
              <a:rPr lang="de-CH" sz="2200" dirty="0" smtClean="0"/>
              <a:t> </a:t>
            </a:r>
            <a:r>
              <a:rPr lang="de-CH" sz="2200" dirty="0" err="1" smtClean="0"/>
              <a:t>sites</a:t>
            </a:r>
            <a:r>
              <a:rPr lang="de-CH" sz="2200" dirty="0" smtClean="0"/>
              <a:t> </a:t>
            </a:r>
            <a:r>
              <a:rPr lang="de-CH" sz="2200" dirty="0" err="1" smtClean="0"/>
              <a:t>by</a:t>
            </a:r>
            <a:r>
              <a:rPr lang="de-CH" sz="2200" dirty="0" smtClean="0"/>
              <a:t> IBCSG</a:t>
            </a:r>
          </a:p>
          <a:p>
            <a:endParaRPr lang="de-CH" sz="900" dirty="0" smtClean="0"/>
          </a:p>
          <a:p>
            <a:r>
              <a:rPr lang="de-CH" sz="2200" dirty="0" smtClean="0"/>
              <a:t>Sites </a:t>
            </a:r>
            <a:r>
              <a:rPr lang="de-CH" sz="2200" dirty="0" err="1" smtClean="0"/>
              <a:t>to</a:t>
            </a:r>
            <a:r>
              <a:rPr lang="de-CH" sz="2200" dirty="0" smtClean="0"/>
              <a:t> </a:t>
            </a:r>
            <a:r>
              <a:rPr lang="de-CH" sz="2200" dirty="0" err="1" smtClean="0"/>
              <a:t>label</a:t>
            </a:r>
            <a:r>
              <a:rPr lang="de-CH" sz="2200" dirty="0" smtClean="0"/>
              <a:t> </a:t>
            </a:r>
            <a:r>
              <a:rPr lang="de-CH" sz="2200" dirty="0" err="1" smtClean="0"/>
              <a:t>locally</a:t>
            </a:r>
            <a:r>
              <a:rPr lang="de-CH" sz="2200" dirty="0" smtClean="0"/>
              <a:t> </a:t>
            </a:r>
            <a:r>
              <a:rPr lang="de-CH" sz="2200" dirty="0" err="1" smtClean="0"/>
              <a:t>sourced</a:t>
            </a:r>
            <a:r>
              <a:rPr lang="de-CH" sz="2200" dirty="0" smtClean="0"/>
              <a:t> </a:t>
            </a:r>
            <a:r>
              <a:rPr lang="de-CH" sz="2200" dirty="0" err="1" smtClean="0"/>
              <a:t>letrozole</a:t>
            </a:r>
            <a:r>
              <a:rPr lang="de-CH" sz="2200" dirty="0" smtClean="0"/>
              <a:t> </a:t>
            </a:r>
            <a:r>
              <a:rPr lang="de-CH" sz="2200" dirty="0" err="1" smtClean="0"/>
              <a:t>with</a:t>
            </a:r>
            <a:r>
              <a:rPr lang="de-CH" sz="2200" dirty="0" smtClean="0"/>
              <a:t> a </a:t>
            </a:r>
            <a:r>
              <a:rPr lang="de-CH" sz="2200" dirty="0" err="1" smtClean="0"/>
              <a:t>trial</a:t>
            </a:r>
            <a:r>
              <a:rPr lang="de-CH" sz="2200" dirty="0" smtClean="0"/>
              <a:t> </a:t>
            </a:r>
            <a:r>
              <a:rPr lang="de-CH" sz="2200" dirty="0" err="1" smtClean="0"/>
              <a:t>label</a:t>
            </a:r>
            <a:r>
              <a:rPr lang="de-CH" sz="2200" dirty="0" smtClean="0"/>
              <a:t> </a:t>
            </a:r>
            <a:r>
              <a:rPr lang="de-CH" sz="2200" dirty="0" err="1" smtClean="0"/>
              <a:t>sticker</a:t>
            </a:r>
            <a:r>
              <a:rPr lang="de-CH" sz="2200" dirty="0" smtClean="0"/>
              <a:t> in </a:t>
            </a:r>
            <a:r>
              <a:rPr lang="de-CH" sz="2200" dirty="0" err="1"/>
              <a:t>applicable</a:t>
            </a:r>
            <a:r>
              <a:rPr lang="de-CH" sz="2200" dirty="0"/>
              <a:t> </a:t>
            </a:r>
            <a:r>
              <a:rPr lang="de-CH" sz="2200" dirty="0" err="1"/>
              <a:t>country</a:t>
            </a:r>
            <a:r>
              <a:rPr lang="de-CH" sz="2200" dirty="0"/>
              <a:t> </a:t>
            </a:r>
            <a:r>
              <a:rPr lang="de-CH" sz="2200" dirty="0" err="1" smtClean="0"/>
              <a:t>languages</a:t>
            </a:r>
            <a:r>
              <a:rPr lang="de-CH" sz="2200" dirty="0" smtClean="0"/>
              <a:t> </a:t>
            </a:r>
            <a:r>
              <a:rPr lang="de-CH" sz="2200" dirty="0" err="1" smtClean="0"/>
              <a:t>provided</a:t>
            </a:r>
            <a:r>
              <a:rPr lang="de-CH" sz="2200" dirty="0" smtClean="0"/>
              <a:t> </a:t>
            </a:r>
            <a:r>
              <a:rPr lang="de-CH" sz="2200" dirty="0" err="1" smtClean="0"/>
              <a:t>by</a:t>
            </a:r>
            <a:r>
              <a:rPr lang="de-CH" sz="2200" dirty="0" smtClean="0"/>
              <a:t> IBCSG (</a:t>
            </a:r>
            <a:r>
              <a:rPr lang="de-CH" sz="2200" dirty="0"/>
              <a:t>R</a:t>
            </a:r>
            <a:r>
              <a:rPr lang="de-CH" sz="2200" dirty="0" smtClean="0"/>
              <a:t>egulatory Office)</a:t>
            </a:r>
          </a:p>
          <a:p>
            <a:endParaRPr lang="de-CH" sz="900" dirty="0" smtClean="0"/>
          </a:p>
          <a:p>
            <a:r>
              <a:rPr lang="de-CH" sz="2200" dirty="0" smtClean="0"/>
              <a:t>Sites to complete a Dispensing Log</a:t>
            </a:r>
          </a:p>
          <a:p>
            <a:endParaRPr lang="de-CH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7378" y="4480727"/>
            <a:ext cx="6908703" cy="2142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9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Letrozole Reimbursement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IBCSG </a:t>
            </a:r>
            <a:r>
              <a:rPr lang="en-US" dirty="0"/>
              <a:t>shall refund </a:t>
            </a:r>
            <a:r>
              <a:rPr lang="en-US" dirty="0" smtClean="0"/>
              <a:t>the site </a:t>
            </a:r>
            <a:r>
              <a:rPr lang="en-US" dirty="0"/>
              <a:t>for the costs of generic letrozole upon receipt of an original invoice.</a:t>
            </a:r>
          </a:p>
          <a:p>
            <a:endParaRPr lang="en-US" dirty="0"/>
          </a:p>
          <a:p>
            <a:r>
              <a:rPr lang="en-US" dirty="0" smtClean="0"/>
              <a:t>Payments </a:t>
            </a:r>
            <a:r>
              <a:rPr lang="en-US" dirty="0"/>
              <a:t>by IBCSG to </a:t>
            </a:r>
            <a:r>
              <a:rPr lang="en-US" dirty="0" smtClean="0"/>
              <a:t>site shall </a:t>
            </a:r>
            <a:r>
              <a:rPr lang="en-US" dirty="0"/>
              <a:t>be made as follows: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	Currency</a:t>
            </a:r>
            <a:r>
              <a:rPr lang="en-US" dirty="0"/>
              <a:t>:   </a:t>
            </a:r>
            <a:r>
              <a:rPr lang="en-US" dirty="0" smtClean="0"/>
              <a:t>EUR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Name </a:t>
            </a:r>
            <a:r>
              <a:rPr lang="en-US" dirty="0"/>
              <a:t>of bank to be credited: </a:t>
            </a:r>
            <a:r>
              <a:rPr lang="en-US" dirty="0" smtClean="0"/>
              <a:t>[</a:t>
            </a:r>
            <a:r>
              <a:rPr lang="en-US" dirty="0"/>
              <a:t>name of bank]</a:t>
            </a:r>
          </a:p>
          <a:p>
            <a:pPr marL="0" indent="0">
              <a:buNone/>
            </a:pPr>
            <a:r>
              <a:rPr lang="en-US" dirty="0" smtClean="0"/>
              <a:t>	Account </a:t>
            </a:r>
            <a:r>
              <a:rPr lang="en-US" dirty="0"/>
              <a:t>holder: </a:t>
            </a:r>
            <a:r>
              <a:rPr lang="en-US" dirty="0" smtClean="0"/>
              <a:t>[</a:t>
            </a:r>
            <a:r>
              <a:rPr lang="en-US" dirty="0"/>
              <a:t>name of center]</a:t>
            </a:r>
          </a:p>
          <a:p>
            <a:pPr marL="0" indent="0">
              <a:buNone/>
            </a:pPr>
            <a:r>
              <a:rPr lang="en-US" dirty="0" smtClean="0"/>
              <a:t>	IBAN</a:t>
            </a:r>
            <a:r>
              <a:rPr lang="en-US" dirty="0"/>
              <a:t>: </a:t>
            </a:r>
            <a:r>
              <a:rPr lang="en-US" dirty="0" smtClean="0"/>
              <a:t>[</a:t>
            </a:r>
            <a:r>
              <a:rPr lang="en-US" dirty="0"/>
              <a:t>insert IBAN]</a:t>
            </a:r>
          </a:p>
          <a:p>
            <a:pPr marL="0" indent="0">
              <a:buNone/>
            </a:pPr>
            <a:r>
              <a:rPr lang="en-US" dirty="0" smtClean="0"/>
              <a:t>	BIC</a:t>
            </a:r>
            <a:r>
              <a:rPr lang="en-US" dirty="0"/>
              <a:t>: </a:t>
            </a:r>
            <a:r>
              <a:rPr lang="en-US" dirty="0" smtClean="0"/>
              <a:t>[</a:t>
            </a:r>
            <a:r>
              <a:rPr lang="en-US" dirty="0"/>
              <a:t>insert BIC]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r>
              <a:rPr lang="en-US" dirty="0" smtClean="0"/>
              <a:t>To receive reimbursement for generic </a:t>
            </a:r>
            <a:r>
              <a:rPr lang="en-US" dirty="0"/>
              <a:t>letrozole </a:t>
            </a:r>
            <a:r>
              <a:rPr lang="en-US" dirty="0" smtClean="0"/>
              <a:t>costs, you must send </a:t>
            </a:r>
            <a:r>
              <a:rPr lang="en-US" dirty="0"/>
              <a:t>the original invoices to </a:t>
            </a:r>
            <a:r>
              <a:rPr lang="en-US" dirty="0" smtClean="0"/>
              <a:t>the IBCSG </a:t>
            </a:r>
            <a:r>
              <a:rPr lang="en-US" dirty="0"/>
              <a:t>Coordinating Center</a:t>
            </a:r>
          </a:p>
          <a:p>
            <a:pPr lvl="1"/>
            <a:r>
              <a:rPr lang="en-US" dirty="0" smtClean="0"/>
              <a:t>Attn:</a:t>
            </a:r>
          </a:p>
          <a:p>
            <a:pPr marL="731520" lvl="2" indent="0">
              <a:buNone/>
            </a:pPr>
            <a:r>
              <a:rPr lang="en-US" dirty="0" smtClean="0"/>
              <a:t>Isabel Campus</a:t>
            </a:r>
          </a:p>
          <a:p>
            <a:pPr marL="731520" lvl="2" indent="0">
              <a:buNone/>
            </a:pPr>
            <a:r>
              <a:rPr lang="en-US" dirty="0" smtClean="0"/>
              <a:t>IBCSG</a:t>
            </a:r>
          </a:p>
          <a:p>
            <a:pPr marL="731520" lvl="2" indent="0">
              <a:buNone/>
            </a:pPr>
            <a:r>
              <a:rPr lang="en-US" dirty="0" err="1" smtClean="0"/>
              <a:t>Effingerstrasse</a:t>
            </a:r>
            <a:r>
              <a:rPr lang="en-US" dirty="0" smtClean="0"/>
              <a:t> 40</a:t>
            </a:r>
          </a:p>
          <a:p>
            <a:pPr marL="731520" lvl="2" indent="0">
              <a:buNone/>
            </a:pPr>
            <a:r>
              <a:rPr lang="en-US" dirty="0" smtClean="0"/>
              <a:t>CH </a:t>
            </a:r>
            <a:r>
              <a:rPr lang="en-US" dirty="0"/>
              <a:t>3008 Bern </a:t>
            </a:r>
          </a:p>
        </p:txBody>
      </p:sp>
    </p:spTree>
    <p:extLst>
      <p:ext uri="{BB962C8B-B14F-4D97-AF65-F5344CB8AC3E}">
        <p14:creationId xmlns:p14="http://schemas.microsoft.com/office/powerpoint/2010/main" val="172301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Palbociclib (Arm B)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Experimental medicinal product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Product used: Ibrance®, marketed in Italy</a:t>
            </a:r>
          </a:p>
          <a:p>
            <a:pPr marL="0" indent="0">
              <a:buNone/>
            </a:pPr>
            <a:endParaRPr lang="en-US" dirty="0" smtClean="0"/>
          </a:p>
          <a:p>
            <a:pPr marL="263525" indent="-263525"/>
            <a:r>
              <a:rPr lang="en-US" dirty="0" smtClean="0"/>
              <a:t>Provided by Pfizer – IBCSG organized clinical labeling and </a:t>
            </a:r>
            <a:r>
              <a:rPr lang="en-US" dirty="0"/>
              <a:t>distribution with Fisher Clinical Services GmbH (hereinafter called FCS) in Allschwil, </a:t>
            </a:r>
            <a:r>
              <a:rPr lang="en-US" dirty="0" smtClean="0"/>
              <a:t>Switzerland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4829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Palbociclib</a:t>
            </a:r>
            <a:r>
              <a:rPr lang="de-CH" dirty="0" smtClean="0"/>
              <a:t> </a:t>
            </a:r>
            <a:r>
              <a:rPr lang="de-CH" dirty="0" err="1" smtClean="0"/>
              <a:t>Photos</a:t>
            </a:r>
            <a:endParaRPr lang="de-CH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1066652" y="2443470"/>
            <a:ext cx="3502075" cy="214429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8319" y="2443470"/>
            <a:ext cx="2105553" cy="214429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22104" y="2443470"/>
            <a:ext cx="2144296" cy="214429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066652" y="6034830"/>
            <a:ext cx="132119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CH" sz="1100" dirty="0" err="1"/>
              <a:t>for</a:t>
            </a:r>
            <a:r>
              <a:rPr lang="de-CH" sz="1100" dirty="0"/>
              <a:t> </a:t>
            </a:r>
            <a:r>
              <a:rPr lang="de-CH" sz="1100" dirty="0" err="1"/>
              <a:t>reference</a:t>
            </a:r>
            <a:r>
              <a:rPr lang="de-CH" sz="1100" dirty="0"/>
              <a:t> </a:t>
            </a:r>
            <a:r>
              <a:rPr lang="de-CH" sz="1100" dirty="0" err="1" smtClean="0"/>
              <a:t>only</a:t>
            </a:r>
            <a:endParaRPr lang="de-CH" sz="1100" dirty="0"/>
          </a:p>
        </p:txBody>
      </p:sp>
    </p:spTree>
    <p:extLst>
      <p:ext uri="{BB962C8B-B14F-4D97-AF65-F5344CB8AC3E}">
        <p14:creationId xmlns:p14="http://schemas.microsoft.com/office/powerpoint/2010/main" val="1224241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Pertuzumab</a:t>
            </a:r>
            <a:r>
              <a:rPr lang="de-CH" dirty="0" smtClean="0"/>
              <a:t> and </a:t>
            </a:r>
            <a:r>
              <a:rPr lang="de-CH" dirty="0" err="1" smtClean="0"/>
              <a:t>Trastuzumab</a:t>
            </a:r>
            <a:r>
              <a:rPr lang="de-CH" dirty="0" smtClean="0"/>
              <a:t> (Arm A &amp; B)</a:t>
            </a:r>
            <a:endParaRPr lang="de-CH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Non-Investigational </a:t>
            </a:r>
            <a:r>
              <a:rPr lang="en-US" dirty="0"/>
              <a:t>Medicinal Products (NIMPs) and used as background treatment 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de-CH" dirty="0" err="1" smtClean="0"/>
              <a:t>Product</a:t>
            </a:r>
            <a:r>
              <a:rPr lang="de-CH" dirty="0"/>
              <a:t> </a:t>
            </a:r>
            <a:r>
              <a:rPr lang="de-CH" dirty="0" err="1" smtClean="0"/>
              <a:t>provided</a:t>
            </a:r>
            <a:r>
              <a:rPr lang="de-CH" dirty="0" smtClean="0"/>
              <a:t>: Commercial </a:t>
            </a:r>
            <a:r>
              <a:rPr lang="de-CH" dirty="0" err="1" smtClean="0"/>
              <a:t>drug</a:t>
            </a:r>
            <a:r>
              <a:rPr lang="de-CH" dirty="0" smtClean="0"/>
              <a:t> </a:t>
            </a:r>
            <a:r>
              <a:rPr lang="de-CH" dirty="0" err="1" smtClean="0"/>
              <a:t>product</a:t>
            </a:r>
            <a:r>
              <a:rPr lang="de-CH" dirty="0" smtClean="0"/>
              <a:t>, </a:t>
            </a:r>
            <a:r>
              <a:rPr lang="de-CH" dirty="0" err="1" smtClean="0"/>
              <a:t>packaged</a:t>
            </a:r>
            <a:r>
              <a:rPr lang="de-CH" dirty="0" smtClean="0"/>
              <a:t> in blank </a:t>
            </a:r>
            <a:r>
              <a:rPr lang="de-CH" dirty="0" err="1" smtClean="0"/>
              <a:t>boxes</a:t>
            </a:r>
            <a:r>
              <a:rPr lang="de-CH" dirty="0" smtClean="0"/>
              <a:t> and </a:t>
            </a:r>
            <a:r>
              <a:rPr lang="de-CH" dirty="0" err="1" smtClean="0"/>
              <a:t>applied</a:t>
            </a:r>
            <a:r>
              <a:rPr lang="de-CH" dirty="0" smtClean="0"/>
              <a:t> </a:t>
            </a:r>
            <a:r>
              <a:rPr lang="de-CH" dirty="0" err="1" smtClean="0"/>
              <a:t>with</a:t>
            </a:r>
            <a:r>
              <a:rPr lang="de-CH" dirty="0" smtClean="0"/>
              <a:t> </a:t>
            </a:r>
            <a:r>
              <a:rPr lang="de-CH" dirty="0" err="1" smtClean="0"/>
              <a:t>clinical</a:t>
            </a:r>
            <a:r>
              <a:rPr lang="de-CH" dirty="0" smtClean="0"/>
              <a:t> </a:t>
            </a:r>
            <a:r>
              <a:rPr lang="de-CH" dirty="0" err="1" smtClean="0"/>
              <a:t>label</a:t>
            </a:r>
            <a:r>
              <a:rPr lang="de-CH" dirty="0" smtClean="0"/>
              <a:t> </a:t>
            </a:r>
            <a:r>
              <a:rPr lang="de-CH" dirty="0" err="1" smtClean="0"/>
              <a:t>by</a:t>
            </a:r>
            <a:r>
              <a:rPr lang="de-CH" dirty="0" smtClean="0"/>
              <a:t> </a:t>
            </a:r>
            <a:r>
              <a:rPr lang="en-US" dirty="0"/>
              <a:t>F. Hoffmann-La Roche Ltd (hereinafter called Roche), Kaiseraugst in Switzerland. </a:t>
            </a:r>
            <a:endParaRPr lang="en-US" dirty="0" smtClean="0"/>
          </a:p>
          <a:p>
            <a:pPr marL="0" indent="0">
              <a:buNone/>
            </a:pPr>
            <a:endParaRPr lang="de-CH" dirty="0" smtClean="0"/>
          </a:p>
          <a:p>
            <a:r>
              <a:rPr lang="de-CH" dirty="0" err="1" smtClean="0"/>
              <a:t>Packaging</a:t>
            </a:r>
            <a:r>
              <a:rPr lang="de-CH" dirty="0" smtClean="0"/>
              <a:t>, </a:t>
            </a:r>
            <a:r>
              <a:rPr lang="de-CH" dirty="0" err="1" smtClean="0"/>
              <a:t>labeling</a:t>
            </a:r>
            <a:r>
              <a:rPr lang="de-CH" dirty="0" smtClean="0"/>
              <a:t> and </a:t>
            </a:r>
            <a:r>
              <a:rPr lang="de-CH" dirty="0" err="1" smtClean="0"/>
              <a:t>distribution</a:t>
            </a:r>
            <a:r>
              <a:rPr lang="de-CH" dirty="0" smtClean="0"/>
              <a:t> </a:t>
            </a:r>
            <a:r>
              <a:rPr lang="de-CH" dirty="0" err="1" smtClean="0"/>
              <a:t>is</a:t>
            </a:r>
            <a:r>
              <a:rPr lang="de-CH" dirty="0" smtClean="0"/>
              <a:t> </a:t>
            </a:r>
            <a:r>
              <a:rPr lang="de-CH" dirty="0" err="1" smtClean="0"/>
              <a:t>carried</a:t>
            </a:r>
            <a:r>
              <a:rPr lang="de-CH" dirty="0" smtClean="0"/>
              <a:t> out </a:t>
            </a:r>
            <a:r>
              <a:rPr lang="de-CH" dirty="0" err="1" smtClean="0"/>
              <a:t>by</a:t>
            </a:r>
            <a:r>
              <a:rPr lang="de-CH" dirty="0" smtClean="0"/>
              <a:t> Roche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388400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Trastuzumab</a:t>
            </a:r>
            <a:r>
              <a:rPr lang="de-CH" dirty="0" smtClean="0"/>
              <a:t> </a:t>
            </a:r>
            <a:r>
              <a:rPr lang="de-CH" dirty="0" err="1" smtClean="0"/>
              <a:t>photos</a:t>
            </a:r>
            <a:endParaRPr lang="de-CH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1500887" y="2408735"/>
            <a:ext cx="2228939" cy="28411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1439" y="2408735"/>
            <a:ext cx="2496795" cy="284118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9846" y="2408735"/>
            <a:ext cx="2554193" cy="28411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4881" y="6292312"/>
            <a:ext cx="22472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100" dirty="0" err="1" smtClean="0"/>
              <a:t>For</a:t>
            </a:r>
            <a:r>
              <a:rPr lang="de-CH" sz="1100" dirty="0" smtClean="0"/>
              <a:t> </a:t>
            </a:r>
            <a:r>
              <a:rPr lang="de-CH" sz="1100" dirty="0" err="1" smtClean="0"/>
              <a:t>reference</a:t>
            </a:r>
            <a:r>
              <a:rPr lang="de-CH" sz="1100" dirty="0" smtClean="0"/>
              <a:t> </a:t>
            </a:r>
            <a:r>
              <a:rPr lang="de-CH" sz="1100" dirty="0" err="1" smtClean="0"/>
              <a:t>only</a:t>
            </a:r>
            <a:endParaRPr lang="de-CH" sz="1100" dirty="0"/>
          </a:p>
        </p:txBody>
      </p:sp>
    </p:spTree>
    <p:extLst>
      <p:ext uri="{BB962C8B-B14F-4D97-AF65-F5344CB8AC3E}">
        <p14:creationId xmlns:p14="http://schemas.microsoft.com/office/powerpoint/2010/main" val="1331054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Center Activation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When a Center has completed the regulatory procedures, provided all necessary documents, and completed training, IBCSG will authorize the Center for activation and patient enrollment</a:t>
            </a:r>
          </a:p>
          <a:p>
            <a:endParaRPr lang="en-US" dirty="0" smtClean="0"/>
          </a:p>
          <a:p>
            <a:r>
              <a:rPr lang="en-US" dirty="0" smtClean="0"/>
              <a:t>Each Center will receive a Confirmation of Activation email from the DMC notifying them that they are approved for enrolling patients</a:t>
            </a:r>
          </a:p>
          <a:p>
            <a:pPr lvl="1"/>
            <a:r>
              <a:rPr lang="en-US" dirty="0" smtClean="0"/>
              <a:t>IMPORTANT:  Print and save this email in your TOUCH Investigator File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2449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Pertuzumab</a:t>
            </a:r>
            <a:r>
              <a:rPr lang="de-CH" dirty="0" smtClean="0"/>
              <a:t> </a:t>
            </a:r>
            <a:r>
              <a:rPr lang="de-CH" dirty="0" err="1" smtClean="0"/>
              <a:t>photos</a:t>
            </a:r>
            <a:endParaRPr lang="de-CH" dirty="0"/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1175343" y="2408735"/>
            <a:ext cx="2362868" cy="284118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2334" y="2408735"/>
            <a:ext cx="2573325" cy="284118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04733" y="2408735"/>
            <a:ext cx="2649855" cy="28411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75343" y="6385302"/>
            <a:ext cx="291621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100" dirty="0" err="1"/>
              <a:t>For</a:t>
            </a:r>
            <a:r>
              <a:rPr lang="de-CH" sz="1100" dirty="0"/>
              <a:t> </a:t>
            </a:r>
            <a:r>
              <a:rPr lang="de-CH" sz="1100" dirty="0" err="1"/>
              <a:t>reference</a:t>
            </a:r>
            <a:r>
              <a:rPr lang="de-CH" sz="1100" dirty="0"/>
              <a:t> </a:t>
            </a:r>
            <a:r>
              <a:rPr lang="de-CH" sz="1100" dirty="0" err="1"/>
              <a:t>only</a:t>
            </a:r>
            <a:endParaRPr lang="de-CH" sz="1100" dirty="0"/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817073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Distribution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err="1" smtClean="0"/>
              <a:t>Palbociclib</a:t>
            </a:r>
            <a:r>
              <a:rPr lang="de-CH" dirty="0" smtClean="0"/>
              <a:t>, </a:t>
            </a:r>
            <a:r>
              <a:rPr lang="de-CH" dirty="0" err="1" smtClean="0"/>
              <a:t>Trastuzumab</a:t>
            </a:r>
            <a:r>
              <a:rPr lang="de-CH" dirty="0" smtClean="0"/>
              <a:t> and </a:t>
            </a:r>
            <a:r>
              <a:rPr lang="de-CH" dirty="0" err="1" smtClean="0"/>
              <a:t>pertuzumab</a:t>
            </a:r>
            <a:endParaRPr lang="de-CH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>
          <a:ln>
            <a:solidFill>
              <a:schemeClr val="accent5"/>
            </a:solidFill>
          </a:ln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de-CH" sz="1800" dirty="0" smtClean="0"/>
              <a:t>Distributed </a:t>
            </a:r>
            <a:r>
              <a:rPr lang="de-CH" sz="1800" dirty="0" err="1"/>
              <a:t>by</a:t>
            </a:r>
            <a:r>
              <a:rPr lang="de-CH" sz="1800" dirty="0" smtClean="0"/>
              <a:t>:</a:t>
            </a:r>
            <a:endParaRPr lang="de-CH" sz="1800" dirty="0"/>
          </a:p>
          <a:p>
            <a:pPr lvl="0"/>
            <a:r>
              <a:rPr lang="de-CH" sz="1800" dirty="0" smtClean="0"/>
              <a:t>FCS </a:t>
            </a:r>
            <a:r>
              <a:rPr lang="de-CH" sz="1800" dirty="0"/>
              <a:t>Basel (CH) </a:t>
            </a:r>
            <a:r>
              <a:rPr lang="de-CH" sz="1800" dirty="0" err="1"/>
              <a:t>to</a:t>
            </a:r>
            <a:r>
              <a:rPr lang="de-CH" sz="1800" dirty="0"/>
              <a:t> </a:t>
            </a:r>
            <a:r>
              <a:rPr lang="de-CH" sz="1800" dirty="0" err="1"/>
              <a:t>sites</a:t>
            </a:r>
            <a:r>
              <a:rPr lang="de-CH" sz="1800" dirty="0"/>
              <a:t> in </a:t>
            </a:r>
            <a:r>
              <a:rPr lang="de-CH" sz="1800" dirty="0" err="1" smtClean="0"/>
              <a:t>Switzerland</a:t>
            </a:r>
            <a:endParaRPr lang="de-CH" sz="1800" dirty="0"/>
          </a:p>
          <a:p>
            <a:pPr lvl="0"/>
            <a:r>
              <a:rPr lang="de-CH" sz="1800" dirty="0" smtClean="0"/>
              <a:t>FCS </a:t>
            </a:r>
            <a:r>
              <a:rPr lang="de-CH" sz="1800" dirty="0"/>
              <a:t>Weil am Rhein (DE) </a:t>
            </a:r>
            <a:r>
              <a:rPr lang="de-CH" sz="1800" dirty="0" err="1"/>
              <a:t>to</a:t>
            </a:r>
            <a:r>
              <a:rPr lang="de-CH" sz="1800" dirty="0"/>
              <a:t> </a:t>
            </a:r>
            <a:r>
              <a:rPr lang="de-CH" sz="1800" dirty="0" err="1"/>
              <a:t>sites</a:t>
            </a:r>
            <a:r>
              <a:rPr lang="de-CH" sz="1800" dirty="0"/>
              <a:t> in </a:t>
            </a:r>
            <a:r>
              <a:rPr lang="de-CH" sz="1800" dirty="0" smtClean="0"/>
              <a:t>Europe</a:t>
            </a:r>
          </a:p>
          <a:p>
            <a:pPr lvl="0"/>
            <a:endParaRPr lang="de-CH" sz="1800" dirty="0" smtClean="0"/>
          </a:p>
          <a:p>
            <a:pPr marL="0" lvl="0" indent="0">
              <a:buNone/>
            </a:pPr>
            <a:endParaRPr lang="de-CH" sz="1800" dirty="0"/>
          </a:p>
          <a:p>
            <a:pPr marL="0" lvl="0" indent="0">
              <a:buNone/>
            </a:pPr>
            <a:r>
              <a:rPr lang="de-CH" sz="1800" dirty="0" err="1" smtClean="0"/>
              <a:t>Included</a:t>
            </a:r>
            <a:r>
              <a:rPr lang="de-CH" sz="1800" dirty="0" smtClean="0"/>
              <a:t> </a:t>
            </a:r>
            <a:r>
              <a:rPr lang="de-CH" sz="1800" dirty="0"/>
              <a:t>in </a:t>
            </a:r>
            <a:r>
              <a:rPr lang="de-CH" sz="1800" dirty="0" err="1"/>
              <a:t>the</a:t>
            </a:r>
            <a:r>
              <a:rPr lang="de-CH" sz="1800" dirty="0"/>
              <a:t> </a:t>
            </a:r>
            <a:r>
              <a:rPr lang="de-CH" sz="1800" dirty="0" err="1"/>
              <a:t>shipment</a:t>
            </a:r>
            <a:r>
              <a:rPr lang="de-CH" sz="1800" dirty="0"/>
              <a:t> </a:t>
            </a:r>
            <a:r>
              <a:rPr lang="de-CH" sz="1800" dirty="0" err="1"/>
              <a:t>is</a:t>
            </a:r>
            <a:r>
              <a:rPr lang="de-CH" sz="1800" dirty="0"/>
              <a:t> also:</a:t>
            </a:r>
          </a:p>
          <a:p>
            <a:r>
              <a:rPr lang="de-CH" sz="1800" dirty="0" smtClean="0"/>
              <a:t>a </a:t>
            </a:r>
            <a:r>
              <a:rPr lang="de-CH" sz="1800" b="1" dirty="0" err="1"/>
              <a:t>packlist</a:t>
            </a:r>
            <a:r>
              <a:rPr lang="de-CH" sz="1800" dirty="0"/>
              <a:t>, on </a:t>
            </a:r>
            <a:r>
              <a:rPr lang="de-CH" sz="1800" dirty="0" err="1"/>
              <a:t>which</a:t>
            </a:r>
            <a:r>
              <a:rPr lang="de-CH" sz="1800" dirty="0"/>
              <a:t> </a:t>
            </a:r>
            <a:r>
              <a:rPr lang="de-CH" sz="1800" dirty="0" err="1"/>
              <a:t>to</a:t>
            </a:r>
            <a:r>
              <a:rPr lang="de-CH" sz="1800" dirty="0"/>
              <a:t> </a:t>
            </a:r>
            <a:r>
              <a:rPr lang="de-CH" sz="1800" dirty="0" err="1"/>
              <a:t>confirm</a:t>
            </a:r>
            <a:r>
              <a:rPr lang="de-CH" sz="1800" dirty="0"/>
              <a:t> </a:t>
            </a:r>
            <a:r>
              <a:rPr lang="de-CH" sz="1800" dirty="0" err="1"/>
              <a:t>the</a:t>
            </a:r>
            <a:r>
              <a:rPr lang="de-CH" sz="1800" dirty="0"/>
              <a:t> </a:t>
            </a:r>
            <a:r>
              <a:rPr lang="de-CH" sz="1800" dirty="0" err="1"/>
              <a:t>receipt</a:t>
            </a:r>
            <a:endParaRPr lang="de-CH" sz="1800" dirty="0"/>
          </a:p>
          <a:p>
            <a:r>
              <a:rPr lang="de-CH" sz="1800" dirty="0" smtClean="0"/>
              <a:t>a </a:t>
            </a:r>
            <a:r>
              <a:rPr lang="de-CH" sz="1800" b="1" dirty="0"/>
              <a:t>temperature </a:t>
            </a:r>
            <a:r>
              <a:rPr lang="de-CH" sz="1800" b="1" dirty="0" err="1"/>
              <a:t>monitoring</a:t>
            </a:r>
            <a:r>
              <a:rPr lang="de-CH" sz="1800" b="1" dirty="0"/>
              <a:t> </a:t>
            </a:r>
            <a:r>
              <a:rPr lang="de-CH" sz="1800" b="1" dirty="0" err="1"/>
              <a:t>device</a:t>
            </a:r>
            <a:r>
              <a:rPr lang="de-CH" sz="1800" b="1" dirty="0"/>
              <a:t> </a:t>
            </a:r>
          </a:p>
          <a:p>
            <a:r>
              <a:rPr lang="de-CH" sz="1800" dirty="0"/>
              <a:t>and an </a:t>
            </a:r>
            <a:r>
              <a:rPr lang="de-CH" sz="1800" b="1" dirty="0" err="1"/>
              <a:t>instruction</a:t>
            </a:r>
            <a:r>
              <a:rPr lang="de-CH" sz="1800" b="1" dirty="0"/>
              <a:t> </a:t>
            </a:r>
            <a:r>
              <a:rPr lang="de-CH" sz="1800" b="1" dirty="0" err="1" smtClean="0"/>
              <a:t>sheet</a:t>
            </a:r>
            <a:endParaRPr lang="de-CH" sz="1800" b="1" dirty="0" smtClean="0"/>
          </a:p>
          <a:p>
            <a:endParaRPr lang="de-CH" sz="1800" b="1" dirty="0"/>
          </a:p>
          <a:p>
            <a:pPr marL="0" indent="0">
              <a:buNone/>
            </a:pPr>
            <a:r>
              <a:rPr lang="en-US" sz="1800" dirty="0"/>
              <a:t>FCS Shipping boxes and TempTale® can be discarded at site</a:t>
            </a:r>
          </a:p>
          <a:p>
            <a:endParaRPr lang="de-CH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>
          <a:xfrm>
            <a:off x="5829300" y="2362200"/>
            <a:ext cx="5093624" cy="3886200"/>
          </a:xfrm>
          <a:ln>
            <a:solidFill>
              <a:schemeClr val="accent5"/>
            </a:solidFill>
          </a:ln>
        </p:spPr>
        <p:txBody>
          <a:bodyPr>
            <a:normAutofit lnSpcReduction="10000"/>
          </a:bodyPr>
          <a:lstStyle/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de-CH" sz="1800" kern="0" dirty="0" smtClean="0">
                <a:solidFill>
                  <a:sysClr val="windowText" lastClr="000000"/>
                </a:solidFill>
              </a:rPr>
              <a:t>Distributed </a:t>
            </a:r>
            <a:r>
              <a:rPr lang="de-CH" sz="1800" kern="0" dirty="0" err="1">
                <a:solidFill>
                  <a:sysClr val="windowText" lastClr="000000"/>
                </a:solidFill>
              </a:rPr>
              <a:t>by</a:t>
            </a:r>
            <a:r>
              <a:rPr lang="de-CH" sz="1800" kern="0" dirty="0" smtClean="0">
                <a:solidFill>
                  <a:sysClr val="windowText" lastClr="000000"/>
                </a:solidFill>
              </a:rPr>
              <a:t>:</a:t>
            </a:r>
            <a:endParaRPr lang="de-CH" sz="1800" kern="0" dirty="0">
              <a:solidFill>
                <a:sysClr val="windowText" lastClr="000000"/>
              </a:solidFill>
            </a:endParaRPr>
          </a:p>
          <a:p>
            <a:r>
              <a:rPr lang="de-CH" sz="1800" dirty="0" smtClean="0"/>
              <a:t>Roche </a:t>
            </a:r>
            <a:r>
              <a:rPr lang="de-CH" sz="1800" dirty="0"/>
              <a:t>Depot Kaiseraugst (CH) </a:t>
            </a:r>
            <a:r>
              <a:rPr lang="de-CH" sz="1800" dirty="0" err="1"/>
              <a:t>to</a:t>
            </a:r>
            <a:r>
              <a:rPr lang="de-CH" sz="1800" dirty="0"/>
              <a:t> </a:t>
            </a:r>
            <a:r>
              <a:rPr lang="de-CH" sz="1800" dirty="0" err="1" smtClean="0"/>
              <a:t>sites</a:t>
            </a:r>
            <a:r>
              <a:rPr lang="de-CH" sz="1800" dirty="0" smtClean="0"/>
              <a:t> in </a:t>
            </a:r>
            <a:r>
              <a:rPr lang="de-CH" sz="1800" dirty="0" err="1" smtClean="0"/>
              <a:t>Switzerland</a:t>
            </a:r>
            <a:r>
              <a:rPr lang="de-CH" sz="1800" dirty="0" smtClean="0"/>
              <a:t> </a:t>
            </a:r>
          </a:p>
          <a:p>
            <a:r>
              <a:rPr lang="de-CH" sz="1800" dirty="0" smtClean="0"/>
              <a:t>Roche Depot </a:t>
            </a:r>
            <a:r>
              <a:rPr lang="de-CH" sz="1800" dirty="0" err="1" smtClean="0"/>
              <a:t>Grenzach</a:t>
            </a:r>
            <a:r>
              <a:rPr lang="de-CH" sz="1800" dirty="0" smtClean="0"/>
              <a:t> (DE) </a:t>
            </a:r>
            <a:r>
              <a:rPr lang="de-CH" sz="1800" dirty="0" err="1" smtClean="0"/>
              <a:t>to</a:t>
            </a:r>
            <a:r>
              <a:rPr lang="de-CH" sz="1800" dirty="0" smtClean="0"/>
              <a:t> </a:t>
            </a:r>
            <a:r>
              <a:rPr lang="de-CH" sz="1800" dirty="0" err="1" smtClean="0"/>
              <a:t>sites</a:t>
            </a:r>
            <a:r>
              <a:rPr lang="de-CH" sz="1800" dirty="0" smtClean="0"/>
              <a:t> in Europe</a:t>
            </a:r>
            <a:endParaRPr lang="de-CH" sz="1800" dirty="0"/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endParaRPr lang="de-CH" sz="1800" kern="0" dirty="0">
              <a:solidFill>
                <a:sysClr val="windowText" lastClr="000000"/>
              </a:solidFill>
            </a:endParaRP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de-CH" sz="1800" kern="0" dirty="0" err="1">
                <a:solidFill>
                  <a:sysClr val="windowText" lastClr="000000"/>
                </a:solidFill>
              </a:rPr>
              <a:t>Included</a:t>
            </a:r>
            <a:r>
              <a:rPr lang="de-CH" sz="1800" kern="0" dirty="0">
                <a:solidFill>
                  <a:sysClr val="windowText" lastClr="000000"/>
                </a:solidFill>
              </a:rPr>
              <a:t> in </a:t>
            </a:r>
            <a:r>
              <a:rPr lang="de-CH" sz="1800" kern="0" dirty="0" err="1">
                <a:solidFill>
                  <a:sysClr val="windowText" lastClr="000000"/>
                </a:solidFill>
              </a:rPr>
              <a:t>the</a:t>
            </a:r>
            <a:r>
              <a:rPr lang="de-CH" sz="1800" kern="0" dirty="0">
                <a:solidFill>
                  <a:sysClr val="windowText" lastClr="000000"/>
                </a:solidFill>
              </a:rPr>
              <a:t> </a:t>
            </a:r>
            <a:r>
              <a:rPr lang="de-CH" sz="1800" kern="0" dirty="0" err="1">
                <a:solidFill>
                  <a:sysClr val="windowText" lastClr="000000"/>
                </a:solidFill>
              </a:rPr>
              <a:t>shipment</a:t>
            </a:r>
            <a:r>
              <a:rPr lang="de-CH" sz="1800" kern="0" dirty="0">
                <a:solidFill>
                  <a:sysClr val="windowText" lastClr="000000"/>
                </a:solidFill>
              </a:rPr>
              <a:t> </a:t>
            </a:r>
            <a:r>
              <a:rPr lang="de-CH" sz="1800" kern="0" dirty="0" err="1">
                <a:solidFill>
                  <a:sysClr val="windowText" lastClr="000000"/>
                </a:solidFill>
              </a:rPr>
              <a:t>is</a:t>
            </a:r>
            <a:r>
              <a:rPr lang="de-CH" sz="1800" kern="0" dirty="0">
                <a:solidFill>
                  <a:sysClr val="windowText" lastClr="000000"/>
                </a:solidFill>
              </a:rPr>
              <a:t> also:</a:t>
            </a:r>
          </a:p>
          <a:p>
            <a:pPr lvl="0">
              <a:buClr>
                <a:srgbClr val="FE8637"/>
              </a:buClr>
            </a:pPr>
            <a:r>
              <a:rPr lang="de-CH" sz="1800" dirty="0" err="1" smtClean="0">
                <a:solidFill>
                  <a:prstClr val="black"/>
                </a:solidFill>
              </a:rPr>
              <a:t>the</a:t>
            </a:r>
            <a:r>
              <a:rPr lang="de-CH" sz="1800" dirty="0" smtClean="0">
                <a:solidFill>
                  <a:prstClr val="black"/>
                </a:solidFill>
              </a:rPr>
              <a:t> </a:t>
            </a:r>
            <a:r>
              <a:rPr lang="de-CH" sz="1800" b="1" dirty="0" err="1">
                <a:solidFill>
                  <a:prstClr val="black"/>
                </a:solidFill>
              </a:rPr>
              <a:t>C</a:t>
            </a:r>
            <a:r>
              <a:rPr lang="de-CH" sz="1800" b="1" dirty="0" err="1" smtClean="0">
                <a:solidFill>
                  <a:prstClr val="black"/>
                </a:solidFill>
              </a:rPr>
              <a:t>onsigment</a:t>
            </a:r>
            <a:r>
              <a:rPr lang="de-CH" sz="1800" b="1" dirty="0" smtClean="0">
                <a:solidFill>
                  <a:prstClr val="black"/>
                </a:solidFill>
              </a:rPr>
              <a:t> Form </a:t>
            </a:r>
            <a:r>
              <a:rPr lang="de-CH" sz="1800" dirty="0" smtClean="0">
                <a:solidFill>
                  <a:prstClr val="black"/>
                </a:solidFill>
              </a:rPr>
              <a:t>(pack </a:t>
            </a:r>
            <a:r>
              <a:rPr lang="de-CH" sz="1800" dirty="0" err="1" smtClean="0">
                <a:solidFill>
                  <a:prstClr val="black"/>
                </a:solidFill>
              </a:rPr>
              <a:t>list</a:t>
            </a:r>
            <a:r>
              <a:rPr lang="de-CH" sz="1800" dirty="0" smtClean="0">
                <a:solidFill>
                  <a:prstClr val="black"/>
                </a:solidFill>
              </a:rPr>
              <a:t>), </a:t>
            </a:r>
            <a:r>
              <a:rPr lang="de-CH" sz="1800" dirty="0">
                <a:solidFill>
                  <a:prstClr val="black"/>
                </a:solidFill>
              </a:rPr>
              <a:t>on </a:t>
            </a:r>
            <a:r>
              <a:rPr lang="de-CH" sz="1800" dirty="0" err="1" smtClean="0">
                <a:solidFill>
                  <a:prstClr val="black"/>
                </a:solidFill>
              </a:rPr>
              <a:t>which</a:t>
            </a:r>
            <a:r>
              <a:rPr lang="de-CH" sz="1800" dirty="0" smtClean="0">
                <a:solidFill>
                  <a:prstClr val="black"/>
                </a:solidFill>
              </a:rPr>
              <a:t> </a:t>
            </a:r>
            <a:r>
              <a:rPr lang="de-CH" sz="1800" dirty="0" err="1" smtClean="0">
                <a:solidFill>
                  <a:prstClr val="black"/>
                </a:solidFill>
              </a:rPr>
              <a:t>sites</a:t>
            </a:r>
            <a:r>
              <a:rPr lang="de-CH" sz="1800" dirty="0" smtClean="0">
                <a:solidFill>
                  <a:prstClr val="black"/>
                </a:solidFill>
              </a:rPr>
              <a:t> </a:t>
            </a:r>
            <a:r>
              <a:rPr lang="de-CH" sz="1800" dirty="0" err="1">
                <a:solidFill>
                  <a:prstClr val="black"/>
                </a:solidFill>
              </a:rPr>
              <a:t>to</a:t>
            </a:r>
            <a:r>
              <a:rPr lang="de-CH" sz="1800" dirty="0">
                <a:solidFill>
                  <a:prstClr val="black"/>
                </a:solidFill>
              </a:rPr>
              <a:t> </a:t>
            </a:r>
            <a:r>
              <a:rPr lang="de-CH" sz="1800" dirty="0" err="1">
                <a:solidFill>
                  <a:prstClr val="black"/>
                </a:solidFill>
              </a:rPr>
              <a:t>confirm</a:t>
            </a:r>
            <a:r>
              <a:rPr lang="de-CH" sz="1800" dirty="0">
                <a:solidFill>
                  <a:prstClr val="black"/>
                </a:solidFill>
              </a:rPr>
              <a:t> </a:t>
            </a:r>
            <a:r>
              <a:rPr lang="de-CH" sz="1800" dirty="0" err="1">
                <a:solidFill>
                  <a:prstClr val="black"/>
                </a:solidFill>
              </a:rPr>
              <a:t>the</a:t>
            </a:r>
            <a:r>
              <a:rPr lang="de-CH" sz="1800" dirty="0">
                <a:solidFill>
                  <a:prstClr val="black"/>
                </a:solidFill>
              </a:rPr>
              <a:t> </a:t>
            </a:r>
            <a:r>
              <a:rPr lang="de-CH" sz="1800" dirty="0" err="1" smtClean="0">
                <a:solidFill>
                  <a:prstClr val="black"/>
                </a:solidFill>
              </a:rPr>
              <a:t>date</a:t>
            </a:r>
            <a:r>
              <a:rPr lang="de-CH" sz="1800" dirty="0" smtClean="0">
                <a:solidFill>
                  <a:prstClr val="black"/>
                </a:solidFill>
              </a:rPr>
              <a:t> and time </a:t>
            </a:r>
            <a:r>
              <a:rPr lang="de-CH" sz="1800" dirty="0" err="1" smtClean="0">
                <a:solidFill>
                  <a:prstClr val="black"/>
                </a:solidFill>
              </a:rPr>
              <a:t>of</a:t>
            </a:r>
            <a:r>
              <a:rPr lang="de-CH" sz="1800" dirty="0" smtClean="0">
                <a:solidFill>
                  <a:prstClr val="black"/>
                </a:solidFill>
              </a:rPr>
              <a:t> </a:t>
            </a:r>
            <a:r>
              <a:rPr lang="de-CH" sz="1800" dirty="0" err="1" smtClean="0">
                <a:solidFill>
                  <a:prstClr val="black"/>
                </a:solidFill>
              </a:rPr>
              <a:t>receipt</a:t>
            </a:r>
            <a:endParaRPr lang="de-CH" sz="1800" dirty="0" smtClean="0">
              <a:solidFill>
                <a:prstClr val="black"/>
              </a:solidFill>
            </a:endParaRPr>
          </a:p>
          <a:p>
            <a:pPr marL="0" lvl="0" indent="0">
              <a:buClr>
                <a:srgbClr val="FE8637"/>
              </a:buClr>
              <a:buNone/>
            </a:pPr>
            <a:endParaRPr lang="de-CH" sz="1800" dirty="0">
              <a:solidFill>
                <a:prstClr val="black"/>
              </a:solidFill>
            </a:endParaRPr>
          </a:p>
          <a:p>
            <a:pPr marL="0" indent="0">
              <a:spcBef>
                <a:spcPts val="0"/>
              </a:spcBef>
              <a:buClrTx/>
              <a:buSzTx/>
              <a:buNone/>
            </a:pPr>
            <a:endParaRPr lang="de-CH" sz="1800" dirty="0" smtClean="0"/>
          </a:p>
          <a:p>
            <a:pPr marL="0" indent="0">
              <a:spcBef>
                <a:spcPts val="0"/>
              </a:spcBef>
              <a:buClrTx/>
              <a:buSzTx/>
              <a:buNone/>
            </a:pPr>
            <a:endParaRPr lang="en-US" sz="1800" dirty="0" smtClean="0"/>
          </a:p>
          <a:p>
            <a:pPr marL="0" indent="0">
              <a:spcBef>
                <a:spcPts val="0"/>
              </a:spcBef>
              <a:buClrTx/>
              <a:buSzTx/>
              <a:buNone/>
            </a:pPr>
            <a:r>
              <a:rPr lang="en-US" sz="1800" dirty="0" smtClean="0"/>
              <a:t>Roche </a:t>
            </a:r>
            <a:r>
              <a:rPr lang="en-US" sz="1800" dirty="0"/>
              <a:t>shipping boxes might be reusable. Follow the instructions included in the shipment.</a:t>
            </a:r>
          </a:p>
          <a:p>
            <a:pPr marL="0" indent="0">
              <a:spcBef>
                <a:spcPts val="0"/>
              </a:spcBef>
              <a:buClrTx/>
              <a:buSzTx/>
              <a:buNone/>
            </a:pPr>
            <a:endParaRPr lang="de-CH" sz="18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algn="ctr"/>
            <a:r>
              <a:rPr lang="de-CH" dirty="0" err="1"/>
              <a:t>Palbociclib</a:t>
            </a:r>
            <a:endParaRPr lang="de-CH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algn="ctr"/>
            <a:r>
              <a:rPr lang="de-CH" dirty="0" err="1"/>
              <a:t>Trastuzumab</a:t>
            </a:r>
            <a:r>
              <a:rPr lang="de-CH" dirty="0"/>
              <a:t> and </a:t>
            </a:r>
            <a:r>
              <a:rPr lang="de-CH" dirty="0" err="1"/>
              <a:t>Pertuzumab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481486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872237"/>
          </a:xfrm>
        </p:spPr>
        <p:txBody>
          <a:bodyPr>
            <a:normAutofit fontScale="90000"/>
          </a:bodyPr>
          <a:lstStyle/>
          <a:p>
            <a:r>
              <a:rPr lang="de-CH" dirty="0"/>
              <a:t>AOR </a:t>
            </a:r>
            <a:r>
              <a:rPr lang="de-CH" dirty="0" err="1"/>
              <a:t>Pertuzumab</a:t>
            </a:r>
            <a:r>
              <a:rPr lang="de-CH" dirty="0"/>
              <a:t> &amp; </a:t>
            </a:r>
            <a:r>
              <a:rPr lang="de-CH" dirty="0" err="1" smtClean="0"/>
              <a:t>Trastuzumab</a:t>
            </a:r>
            <a:r>
              <a:rPr lang="de-CH" dirty="0" smtClean="0"/>
              <a:t> </a:t>
            </a:r>
            <a:br>
              <a:rPr lang="de-CH" dirty="0" smtClean="0"/>
            </a:br>
            <a:r>
              <a:rPr lang="de-CH" dirty="0" err="1" smtClean="0"/>
              <a:t>Temporary</a:t>
            </a:r>
            <a:r>
              <a:rPr lang="de-CH" dirty="0" smtClean="0"/>
              <a:t> </a:t>
            </a:r>
            <a:r>
              <a:rPr lang="de-CH" dirty="0" err="1" smtClean="0"/>
              <a:t>change</a:t>
            </a:r>
            <a:r>
              <a:rPr lang="de-CH" dirty="0" smtClean="0"/>
              <a:t> in </a:t>
            </a:r>
            <a:r>
              <a:rPr lang="de-CH" dirty="0" err="1" smtClean="0"/>
              <a:t>shipments</a:t>
            </a:r>
            <a:r>
              <a:rPr lang="de-CH" dirty="0" smtClean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Swiss Sites</a:t>
            </a:r>
            <a:endParaRPr lang="de-CH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9677400" cy="45720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de-CH" dirty="0"/>
              <a:t>IMP </a:t>
            </a:r>
            <a:r>
              <a:rPr lang="de-CH" dirty="0" err="1"/>
              <a:t>cold</a:t>
            </a:r>
            <a:r>
              <a:rPr lang="de-CH" dirty="0"/>
              <a:t> </a:t>
            </a:r>
            <a:r>
              <a:rPr lang="de-CH" dirty="0" err="1"/>
              <a:t>chain</a:t>
            </a:r>
            <a:r>
              <a:rPr lang="de-CH" dirty="0"/>
              <a:t> </a:t>
            </a:r>
            <a:r>
              <a:rPr lang="de-CH" dirty="0" err="1"/>
              <a:t>shipments</a:t>
            </a:r>
            <a:r>
              <a:rPr lang="de-CH" dirty="0"/>
              <a:t> </a:t>
            </a:r>
            <a:r>
              <a:rPr lang="de-CH" dirty="0" err="1"/>
              <a:t>to</a:t>
            </a:r>
            <a:r>
              <a:rPr lang="de-CH" dirty="0"/>
              <a:t> </a:t>
            </a:r>
            <a:r>
              <a:rPr lang="de-CH" dirty="0" err="1" smtClean="0"/>
              <a:t>sites</a:t>
            </a:r>
            <a:r>
              <a:rPr lang="de-CH" dirty="0" smtClean="0"/>
              <a:t> in </a:t>
            </a:r>
            <a:r>
              <a:rPr lang="de-CH" dirty="0" err="1"/>
              <a:t>delivered</a:t>
            </a:r>
            <a:r>
              <a:rPr lang="de-CH" dirty="0"/>
              <a:t> </a:t>
            </a:r>
            <a:r>
              <a:rPr lang="de-CH" dirty="0" err="1"/>
              <a:t>by</a:t>
            </a:r>
            <a:r>
              <a:rPr lang="de-CH" dirty="0"/>
              <a:t> </a:t>
            </a:r>
            <a:r>
              <a:rPr lang="de-CH" dirty="0" err="1"/>
              <a:t>the</a:t>
            </a:r>
            <a:r>
              <a:rPr lang="de-CH" dirty="0"/>
              <a:t> </a:t>
            </a:r>
            <a:r>
              <a:rPr lang="de-CH" dirty="0" smtClean="0"/>
              <a:t>Roche Depot </a:t>
            </a:r>
            <a:r>
              <a:rPr lang="de-CH" dirty="0"/>
              <a:t>Kaiseraugst </a:t>
            </a:r>
            <a:r>
              <a:rPr lang="de-CH" dirty="0" smtClean="0"/>
              <a:t>in </a:t>
            </a:r>
            <a:r>
              <a:rPr lang="de-CH" dirty="0" err="1" smtClean="0"/>
              <a:t>Switzerland</a:t>
            </a:r>
            <a:r>
              <a:rPr lang="de-CH" dirty="0" smtClean="0"/>
              <a:t> will </a:t>
            </a:r>
            <a:r>
              <a:rPr lang="de-CH" dirty="0" err="1"/>
              <a:t>temporarily</a:t>
            </a:r>
            <a:r>
              <a:rPr lang="de-CH" dirty="0"/>
              <a:t> </a:t>
            </a:r>
            <a:r>
              <a:rPr lang="de-CH" dirty="0" err="1"/>
              <a:t>include</a:t>
            </a:r>
            <a:r>
              <a:rPr lang="de-CH" dirty="0"/>
              <a:t> a temperature </a:t>
            </a:r>
            <a:r>
              <a:rPr lang="de-CH" dirty="0" err="1" smtClean="0"/>
              <a:t>logger</a:t>
            </a:r>
            <a:r>
              <a:rPr lang="de-CH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r>
              <a:rPr lang="de-CH" dirty="0" err="1" smtClean="0"/>
              <a:t>Please</a:t>
            </a:r>
            <a:r>
              <a:rPr lang="de-CH" dirty="0" smtClean="0"/>
              <a:t> handle </a:t>
            </a:r>
            <a:r>
              <a:rPr lang="de-CH" dirty="0" err="1" smtClean="0"/>
              <a:t>the</a:t>
            </a:r>
            <a:r>
              <a:rPr lang="de-CH" dirty="0" smtClean="0"/>
              <a:t> </a:t>
            </a:r>
            <a:r>
              <a:rPr lang="de-CH" dirty="0" err="1" smtClean="0"/>
              <a:t>logger</a:t>
            </a:r>
            <a:r>
              <a:rPr lang="de-CH" dirty="0" smtClean="0"/>
              <a:t> </a:t>
            </a:r>
            <a:r>
              <a:rPr lang="de-CH" dirty="0" err="1" smtClean="0"/>
              <a:t>read</a:t>
            </a:r>
            <a:r>
              <a:rPr lang="de-CH" dirty="0" smtClean="0"/>
              <a:t> out and temperature </a:t>
            </a:r>
            <a:r>
              <a:rPr lang="de-CH" dirty="0" err="1" smtClean="0"/>
              <a:t>reporting</a:t>
            </a:r>
            <a:r>
              <a:rPr lang="de-CH" dirty="0" smtClean="0"/>
              <a:t> </a:t>
            </a:r>
            <a:r>
              <a:rPr lang="de-CH" dirty="0" err="1" smtClean="0"/>
              <a:t>according</a:t>
            </a:r>
            <a:r>
              <a:rPr lang="de-CH" dirty="0" smtClean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</a:t>
            </a:r>
            <a:r>
              <a:rPr lang="de-CH" dirty="0" err="1" smtClean="0"/>
              <a:t>the</a:t>
            </a:r>
            <a:r>
              <a:rPr lang="de-CH" dirty="0" smtClean="0"/>
              <a:t> </a:t>
            </a:r>
            <a:r>
              <a:rPr lang="de-CH" dirty="0" err="1" smtClean="0"/>
              <a:t>included</a:t>
            </a:r>
            <a:r>
              <a:rPr lang="de-CH" dirty="0" smtClean="0"/>
              <a:t> </a:t>
            </a:r>
            <a:r>
              <a:rPr lang="de-CH" dirty="0" err="1" smtClean="0"/>
              <a:t>instructions</a:t>
            </a:r>
            <a:r>
              <a:rPr lang="de-CH" dirty="0" smtClean="0"/>
              <a:t> on </a:t>
            </a:r>
            <a:r>
              <a:rPr lang="de-CH" dirty="0" err="1" smtClean="0"/>
              <a:t>the</a:t>
            </a:r>
            <a:r>
              <a:rPr lang="de-CH" dirty="0" smtClean="0"/>
              <a:t> Transportation </a:t>
            </a:r>
            <a:r>
              <a:rPr lang="de-CH" dirty="0"/>
              <a:t>Data </a:t>
            </a:r>
            <a:r>
              <a:rPr lang="de-CH" dirty="0" smtClean="0"/>
              <a:t>Sheet</a:t>
            </a:r>
            <a:r>
              <a:rPr lang="de-CH" dirty="0"/>
              <a:t>.</a:t>
            </a:r>
            <a:endParaRPr lang="de-CH" dirty="0" smtClean="0"/>
          </a:p>
          <a:p>
            <a:endParaRPr lang="de-CH" dirty="0"/>
          </a:p>
          <a:p>
            <a:r>
              <a:rPr lang="en-US" dirty="0" smtClean="0"/>
              <a:t>Please copy always </a:t>
            </a:r>
            <a:r>
              <a:rPr lang="en-US" u="sng" dirty="0" smtClean="0">
                <a:hlinkClick r:id="rId3"/>
              </a:rPr>
              <a:t>drugsupply@ibcsg.org</a:t>
            </a:r>
            <a:r>
              <a:rPr lang="en-US" dirty="0"/>
              <a:t> </a:t>
            </a:r>
            <a:r>
              <a:rPr lang="en-US" dirty="0" smtClean="0"/>
              <a:t>in any communication with Roche. 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45593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789391"/>
          </a:xfrm>
        </p:spPr>
        <p:txBody>
          <a:bodyPr/>
          <a:lstStyle/>
          <a:p>
            <a:r>
              <a:rPr lang="de-CH" dirty="0" err="1" smtClean="0"/>
              <a:t>Receiving</a:t>
            </a:r>
            <a:r>
              <a:rPr lang="de-CH" dirty="0" smtClean="0"/>
              <a:t> </a:t>
            </a:r>
            <a:r>
              <a:rPr lang="de-CH" dirty="0" err="1" smtClean="0"/>
              <a:t>your</a:t>
            </a:r>
            <a:r>
              <a:rPr lang="de-CH" dirty="0" smtClean="0"/>
              <a:t> initial </a:t>
            </a:r>
            <a:r>
              <a:rPr lang="de-CH" dirty="0" err="1" smtClean="0"/>
              <a:t>supplies</a:t>
            </a:r>
            <a:endParaRPr lang="de-CH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379914"/>
            <a:ext cx="9956800" cy="4921134"/>
          </a:xfrm>
        </p:spPr>
        <p:txBody>
          <a:bodyPr/>
          <a:lstStyle/>
          <a:p>
            <a:endParaRPr lang="de-CH" dirty="0" smtClean="0"/>
          </a:p>
          <a:p>
            <a:r>
              <a:rPr lang="de-CH" dirty="0" smtClean="0"/>
              <a:t>Site </a:t>
            </a:r>
            <a:r>
              <a:rPr lang="de-CH" dirty="0" err="1" smtClean="0"/>
              <a:t>ready</a:t>
            </a:r>
            <a:r>
              <a:rPr lang="de-CH" dirty="0" smtClean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</a:t>
            </a:r>
            <a:r>
              <a:rPr lang="de-CH" dirty="0" err="1" smtClean="0"/>
              <a:t>be</a:t>
            </a:r>
            <a:r>
              <a:rPr lang="de-CH" dirty="0" smtClean="0"/>
              <a:t> </a:t>
            </a:r>
            <a:r>
              <a:rPr lang="de-CH" dirty="0" err="1" smtClean="0"/>
              <a:t>activated</a:t>
            </a:r>
            <a:r>
              <a:rPr lang="de-CH" dirty="0" smtClean="0"/>
              <a:t> </a:t>
            </a:r>
            <a:r>
              <a:rPr lang="de-CH" dirty="0" smtClean="0">
                <a:sym typeface="Wingdings" panose="05000000000000000000" pitchFamily="2" charset="2"/>
              </a:rPr>
              <a:t> </a:t>
            </a:r>
            <a:r>
              <a:rPr lang="de-CH" dirty="0" smtClean="0"/>
              <a:t>IBCSG Drug Supply Office </a:t>
            </a:r>
            <a:r>
              <a:rPr lang="de-CH" dirty="0" err="1" smtClean="0"/>
              <a:t>orders</a:t>
            </a:r>
            <a:r>
              <a:rPr lang="de-CH" dirty="0" smtClean="0"/>
              <a:t> a </a:t>
            </a:r>
            <a:r>
              <a:rPr lang="de-CH" dirty="0" err="1" smtClean="0"/>
              <a:t>starter</a:t>
            </a:r>
            <a:r>
              <a:rPr lang="de-CH" dirty="0" smtClean="0"/>
              <a:t> </a:t>
            </a:r>
            <a:r>
              <a:rPr lang="de-CH" dirty="0" err="1" smtClean="0"/>
              <a:t>supply</a:t>
            </a:r>
            <a:endParaRPr lang="de-CH" dirty="0" smtClean="0"/>
          </a:p>
          <a:p>
            <a:pPr marL="0" indent="0">
              <a:buNone/>
            </a:pPr>
            <a:endParaRPr lang="de-CH" dirty="0" smtClean="0"/>
          </a:p>
          <a:p>
            <a:r>
              <a:rPr lang="de-CH" dirty="0" smtClean="0"/>
              <a:t>Site/</a:t>
            </a:r>
            <a:r>
              <a:rPr lang="de-CH" dirty="0" err="1" smtClean="0"/>
              <a:t>site</a:t>
            </a:r>
            <a:r>
              <a:rPr lang="de-CH" dirty="0" smtClean="0"/>
              <a:t> </a:t>
            </a:r>
            <a:r>
              <a:rPr lang="de-CH" dirty="0" err="1" smtClean="0"/>
              <a:t>pharmacist</a:t>
            </a:r>
            <a:r>
              <a:rPr lang="de-CH" dirty="0" smtClean="0"/>
              <a:t> </a:t>
            </a:r>
            <a:r>
              <a:rPr lang="de-CH" dirty="0" err="1" smtClean="0"/>
              <a:t>receives</a:t>
            </a:r>
            <a:r>
              <a:rPr lang="de-CH" dirty="0" smtClean="0"/>
              <a:t> an email </a:t>
            </a:r>
            <a:r>
              <a:rPr lang="de-CH" dirty="0" err="1" smtClean="0"/>
              <a:t>notification</a:t>
            </a:r>
            <a:endParaRPr lang="de-CH" dirty="0"/>
          </a:p>
          <a:p>
            <a:pPr marL="0" indent="0">
              <a:buNone/>
            </a:pPr>
            <a:endParaRPr lang="de-CH" dirty="0"/>
          </a:p>
          <a:p>
            <a:r>
              <a:rPr lang="de-CH" dirty="0" smtClean="0"/>
              <a:t>Starter Supply </a:t>
            </a:r>
            <a:r>
              <a:rPr lang="de-CH" dirty="0" err="1" smtClean="0"/>
              <a:t>content</a:t>
            </a:r>
            <a:r>
              <a:rPr lang="de-CH" dirty="0" smtClean="0"/>
              <a:t>:</a:t>
            </a:r>
          </a:p>
          <a:p>
            <a:pPr marL="0" indent="0">
              <a:buNone/>
            </a:pPr>
            <a:endParaRPr lang="de-CH" dirty="0"/>
          </a:p>
          <a:p>
            <a:pPr marL="0" indent="0">
              <a:buNone/>
            </a:pPr>
            <a:endParaRPr lang="de-CH" dirty="0" smtClean="0"/>
          </a:p>
          <a:p>
            <a:pPr marL="0" indent="0">
              <a:buNone/>
            </a:pPr>
            <a:endParaRPr lang="de-CH" dirty="0"/>
          </a:p>
          <a:p>
            <a:pPr marL="0" indent="0">
              <a:buNone/>
            </a:pPr>
            <a:endParaRPr lang="de-CH" dirty="0" smtClean="0"/>
          </a:p>
          <a:p>
            <a:pPr marL="0" indent="0">
              <a:buNone/>
            </a:pPr>
            <a:endParaRPr lang="de-CH" dirty="0"/>
          </a:p>
          <a:p>
            <a:pPr marL="0" indent="0">
              <a:buNone/>
            </a:pPr>
            <a:endParaRPr lang="de-CH" dirty="0">
              <a:ln>
                <a:solidFill>
                  <a:schemeClr val="accent3">
                    <a:lumMod val="20000"/>
                    <a:lumOff val="80000"/>
                  </a:schemeClr>
                </a:solidFill>
              </a:ln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762343" y="3640193"/>
            <a:ext cx="1475637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CH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5971814"/>
              </p:ext>
            </p:extLst>
          </p:nvPr>
        </p:nvGraphicFramePr>
        <p:xfrm>
          <a:off x="998517" y="4808482"/>
          <a:ext cx="8142014" cy="167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10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07100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62103">
                <a:tc>
                  <a:txBody>
                    <a:bodyPr/>
                    <a:lstStyle/>
                    <a:p>
                      <a:pPr algn="ctr"/>
                      <a:r>
                        <a:rPr lang="de-CH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x </a:t>
                      </a:r>
                      <a:r>
                        <a:rPr lang="de-CH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ambient</a:t>
                      </a:r>
                      <a:r>
                        <a:rPr lang="de-CH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CH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shipment</a:t>
                      </a:r>
                      <a:endParaRPr lang="de-CH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1x </a:t>
                      </a:r>
                      <a:r>
                        <a:rPr lang="de-CH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cold</a:t>
                      </a:r>
                      <a:r>
                        <a:rPr lang="de-CH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CH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chain</a:t>
                      </a:r>
                      <a:r>
                        <a:rPr lang="de-CH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CH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shipment</a:t>
                      </a:r>
                      <a:endParaRPr lang="de-CH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kumimoji="0" lang="en-US" sz="1600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lvl="0" algn="ctr"/>
                      <a:r>
                        <a:rPr kumimoji="0" lang="en-US" sz="16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boxes palbociclib 125 mg</a:t>
                      </a:r>
                      <a:endParaRPr kumimoji="0" lang="de-CH" sz="1600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lvl="0" algn="ctr"/>
                      <a:r>
                        <a:rPr kumimoji="0" lang="en-US" sz="16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box palbociclib 100 mg</a:t>
                      </a:r>
                      <a:endParaRPr kumimoji="0" lang="de-CH" sz="1600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lvl="0" algn="ctr"/>
                      <a:r>
                        <a:rPr kumimoji="0" lang="en-US" sz="16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box palbociclib 75 mg</a:t>
                      </a:r>
                    </a:p>
                    <a:p>
                      <a:pPr lvl="1" algn="l"/>
                      <a:endParaRPr kumimoji="0" lang="de-CH" sz="1600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CH" sz="16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algn="ctr"/>
                      <a:r>
                        <a:rPr kumimoji="0" lang="de-CH" sz="16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4 </a:t>
                      </a:r>
                      <a:r>
                        <a:rPr kumimoji="0" lang="de-CH" sz="160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vials</a:t>
                      </a:r>
                      <a:r>
                        <a:rPr kumimoji="0" lang="de-CH" sz="16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de-CH" sz="160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pertuzumab</a:t>
                      </a:r>
                      <a:r>
                        <a:rPr kumimoji="0" lang="de-CH" sz="16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420 mg</a:t>
                      </a:r>
                    </a:p>
                    <a:p>
                      <a:pPr lvl="0" algn="ctr"/>
                      <a:r>
                        <a:rPr kumimoji="0" lang="de-CH" sz="16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2 </a:t>
                      </a:r>
                      <a:r>
                        <a:rPr kumimoji="0" lang="de-CH" sz="160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vials</a:t>
                      </a:r>
                      <a:r>
                        <a:rPr kumimoji="0" lang="de-CH" sz="16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de-CH" sz="160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trastuzumab</a:t>
                      </a:r>
                      <a:r>
                        <a:rPr kumimoji="0" lang="de-CH" sz="16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600 mg</a:t>
                      </a:r>
                    </a:p>
                    <a:p>
                      <a:pPr algn="ctr"/>
                      <a:endParaRPr lang="de-CH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1895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dirty="0" smtClean="0"/>
              <a:t/>
            </a:r>
            <a:br>
              <a:rPr lang="de-CH" dirty="0" smtClean="0"/>
            </a:br>
            <a:r>
              <a:rPr lang="de-CH" dirty="0" smtClean="0"/>
              <a:t>General Information on </a:t>
            </a:r>
            <a:r>
              <a:rPr lang="de-CH" dirty="0" err="1" smtClean="0"/>
              <a:t>Ordering</a:t>
            </a:r>
            <a:r>
              <a:rPr lang="de-CH" dirty="0" smtClean="0"/>
              <a:t> Re-</a:t>
            </a:r>
            <a:r>
              <a:rPr lang="de-CH" dirty="0" err="1" smtClean="0"/>
              <a:t>supplies</a:t>
            </a:r>
            <a:endParaRPr lang="de-CH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endParaRPr lang="de-CH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de-CH" dirty="0" err="1" smtClean="0"/>
              <a:t>No</a:t>
            </a:r>
            <a:r>
              <a:rPr lang="de-CH" dirty="0" smtClean="0"/>
              <a:t> IVRS </a:t>
            </a:r>
            <a:r>
              <a:rPr lang="de-CH" dirty="0" err="1" smtClean="0"/>
              <a:t>available</a:t>
            </a:r>
            <a:endParaRPr lang="de-CH" dirty="0" smtClean="0"/>
          </a:p>
          <a:p>
            <a:pPr marL="0" indent="0">
              <a:buNone/>
            </a:pPr>
            <a:endParaRPr lang="de-CH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de-CH" dirty="0" smtClean="0"/>
              <a:t>Sites to reorder via manual process, every time a patient is randomized</a:t>
            </a:r>
            <a:r>
              <a:rPr lang="de-CH" dirty="0"/>
              <a:t>.</a:t>
            </a:r>
            <a:endParaRPr lang="de-CH" dirty="0" smtClean="0"/>
          </a:p>
          <a:p>
            <a:pPr marL="0" indent="0">
              <a:buNone/>
            </a:pPr>
            <a:endParaRPr lang="de-CH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de-CH" dirty="0" smtClean="0"/>
              <a:t>Sites to track number of randomizations, inventory and expiry dates.</a:t>
            </a:r>
          </a:p>
          <a:p>
            <a:pPr marL="0" indent="0">
              <a:buNone/>
            </a:pPr>
            <a:endParaRPr lang="de-CH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de-CH" dirty="0" err="1" smtClean="0"/>
              <a:t>Expired</a:t>
            </a:r>
            <a:r>
              <a:rPr lang="de-CH" dirty="0" smtClean="0"/>
              <a:t> </a:t>
            </a:r>
            <a:r>
              <a:rPr lang="de-CH" dirty="0" err="1" smtClean="0"/>
              <a:t>medication</a:t>
            </a:r>
            <a:r>
              <a:rPr lang="de-CH" dirty="0" smtClean="0"/>
              <a:t> </a:t>
            </a:r>
            <a:r>
              <a:rPr lang="de-CH" dirty="0" err="1" smtClean="0"/>
              <a:t>has</a:t>
            </a:r>
            <a:r>
              <a:rPr lang="de-CH" dirty="0" smtClean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</a:t>
            </a:r>
            <a:r>
              <a:rPr lang="de-CH" dirty="0" err="1" smtClean="0"/>
              <a:t>be</a:t>
            </a:r>
            <a:r>
              <a:rPr lang="de-CH" dirty="0" smtClean="0"/>
              <a:t> </a:t>
            </a:r>
            <a:r>
              <a:rPr lang="de-CH" dirty="0" err="1" smtClean="0"/>
              <a:t>replaced</a:t>
            </a:r>
            <a:r>
              <a:rPr lang="de-CH" dirty="0" smtClean="0"/>
              <a:t>, </a:t>
            </a:r>
            <a:r>
              <a:rPr lang="de-CH" dirty="0" err="1" smtClean="0"/>
              <a:t>by</a:t>
            </a:r>
            <a:r>
              <a:rPr lang="de-CH" dirty="0" smtClean="0"/>
              <a:t> </a:t>
            </a:r>
            <a:r>
              <a:rPr lang="de-CH" dirty="0" err="1" smtClean="0"/>
              <a:t>ordering</a:t>
            </a:r>
            <a:r>
              <a:rPr lang="de-CH" dirty="0" smtClean="0"/>
              <a:t> </a:t>
            </a:r>
            <a:r>
              <a:rPr lang="de-CH" dirty="0" err="1" smtClean="0"/>
              <a:t>new</a:t>
            </a:r>
            <a:r>
              <a:rPr lang="de-CH" dirty="0" smtClean="0"/>
              <a:t> </a:t>
            </a:r>
            <a:r>
              <a:rPr lang="de-CH" dirty="0" err="1" smtClean="0"/>
              <a:t>supplies</a:t>
            </a:r>
            <a:r>
              <a:rPr lang="de-CH" dirty="0" smtClean="0"/>
              <a:t>.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408009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058400" cy="862067"/>
          </a:xfrm>
        </p:spPr>
        <p:txBody>
          <a:bodyPr/>
          <a:lstStyle/>
          <a:p>
            <a:r>
              <a:rPr lang="de-CH" dirty="0" err="1" smtClean="0"/>
              <a:t>Recommendations</a:t>
            </a:r>
            <a:r>
              <a:rPr lang="de-CH" dirty="0" smtClean="0"/>
              <a:t> on </a:t>
            </a:r>
            <a:r>
              <a:rPr lang="de-CH" dirty="0" err="1" smtClean="0"/>
              <a:t>amounts</a:t>
            </a:r>
            <a:r>
              <a:rPr lang="de-CH" dirty="0" smtClean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</a:t>
            </a:r>
            <a:r>
              <a:rPr lang="de-CH" dirty="0" err="1" smtClean="0"/>
              <a:t>be</a:t>
            </a:r>
            <a:r>
              <a:rPr lang="de-CH" dirty="0" smtClean="0"/>
              <a:t> </a:t>
            </a:r>
            <a:r>
              <a:rPr lang="de-CH" dirty="0" err="1" smtClean="0"/>
              <a:t>ordered</a:t>
            </a:r>
            <a:endParaRPr lang="de-CH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>
          <a:xfrm>
            <a:off x="609600" y="2362200"/>
            <a:ext cx="4876800" cy="3502572"/>
          </a:xfrm>
          <a:ln>
            <a:noFill/>
          </a:ln>
        </p:spPr>
        <p:txBody>
          <a:bodyPr/>
          <a:lstStyle/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r>
              <a:rPr lang="en-US" sz="2000" dirty="0" smtClean="0"/>
              <a:t>Please order immediately:</a:t>
            </a:r>
          </a:p>
          <a:p>
            <a:r>
              <a:rPr lang="en-US" sz="2000" dirty="0" smtClean="0"/>
              <a:t>5 </a:t>
            </a:r>
            <a:r>
              <a:rPr lang="en-US" sz="2000" dirty="0"/>
              <a:t>x trastuzumab </a:t>
            </a:r>
            <a:endParaRPr lang="de-CH" sz="2000" dirty="0"/>
          </a:p>
          <a:p>
            <a:r>
              <a:rPr lang="en-US" sz="2000" dirty="0"/>
              <a:t>6 x </a:t>
            </a:r>
            <a:r>
              <a:rPr lang="en-US" sz="2000" dirty="0" smtClean="0"/>
              <a:t>pertuzumab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>
          <a:xfrm>
            <a:off x="5829300" y="2362200"/>
            <a:ext cx="4876800" cy="3502572"/>
          </a:xfrm>
          <a:ln>
            <a:noFill/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r>
              <a:rPr lang="en-US" sz="2000" dirty="0" smtClean="0"/>
              <a:t>Please </a:t>
            </a:r>
            <a:r>
              <a:rPr lang="en-US" sz="2000" dirty="0"/>
              <a:t>order immediately:</a:t>
            </a:r>
          </a:p>
          <a:p>
            <a:r>
              <a:rPr lang="en-US" sz="2000" dirty="0"/>
              <a:t>4 x </a:t>
            </a:r>
            <a:r>
              <a:rPr lang="en-US" sz="2000" dirty="0" smtClean="0"/>
              <a:t>palbociclib* </a:t>
            </a:r>
            <a:r>
              <a:rPr lang="en-US" sz="2000" dirty="0"/>
              <a:t>125 mg </a:t>
            </a:r>
            <a:endParaRPr lang="de-CH" sz="2000" dirty="0"/>
          </a:p>
          <a:p>
            <a:r>
              <a:rPr lang="en-US" sz="2000" dirty="0"/>
              <a:t>5 x trastuzumab </a:t>
            </a:r>
            <a:endParaRPr lang="de-CH" sz="2000" dirty="0"/>
          </a:p>
          <a:p>
            <a:r>
              <a:rPr lang="en-US" sz="2000" dirty="0"/>
              <a:t>6 </a:t>
            </a:r>
            <a:r>
              <a:rPr lang="en-US" sz="2000" dirty="0" smtClean="0"/>
              <a:t>x </a:t>
            </a:r>
            <a:r>
              <a:rPr lang="en-US" sz="2000" dirty="0"/>
              <a:t>pertuzumab </a:t>
            </a:r>
            <a:endParaRPr lang="en-US" sz="2000" dirty="0" smtClean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de-CH" sz="2000" dirty="0" smtClean="0"/>
              <a:t>* Order 100 mg and/</a:t>
            </a:r>
            <a:r>
              <a:rPr lang="de-CH" sz="2000" dirty="0" err="1" smtClean="0"/>
              <a:t>or</a:t>
            </a:r>
            <a:r>
              <a:rPr lang="de-CH" sz="2000" dirty="0" smtClean="0"/>
              <a:t> 75 mg </a:t>
            </a:r>
            <a:r>
              <a:rPr lang="de-CH" sz="2000" dirty="0" err="1" smtClean="0"/>
              <a:t>palbociclib</a:t>
            </a:r>
            <a:r>
              <a:rPr lang="de-CH" sz="2000" dirty="0" smtClean="0"/>
              <a:t> </a:t>
            </a:r>
            <a:r>
              <a:rPr lang="de-CH" sz="2000" dirty="0" err="1" smtClean="0"/>
              <a:t>only</a:t>
            </a:r>
            <a:r>
              <a:rPr lang="de-CH" sz="2000" dirty="0" smtClean="0"/>
              <a:t> after a </a:t>
            </a:r>
            <a:r>
              <a:rPr lang="de-CH" sz="2000" dirty="0" err="1" smtClean="0"/>
              <a:t>patient</a:t>
            </a:r>
            <a:r>
              <a:rPr lang="de-CH" sz="2000" dirty="0" smtClean="0"/>
              <a:t> </a:t>
            </a:r>
            <a:r>
              <a:rPr lang="de-CH" sz="2000" dirty="0" err="1" smtClean="0"/>
              <a:t>had</a:t>
            </a:r>
            <a:r>
              <a:rPr lang="de-CH" sz="2000" dirty="0" smtClean="0"/>
              <a:t> a dose </a:t>
            </a:r>
            <a:r>
              <a:rPr lang="de-CH" sz="2000" dirty="0" err="1" smtClean="0"/>
              <a:t>reduction</a:t>
            </a:r>
            <a:r>
              <a:rPr lang="de-CH" sz="2000" dirty="0" smtClean="0"/>
              <a:t>. Order </a:t>
            </a:r>
            <a:r>
              <a:rPr lang="de-CH" sz="2000" dirty="0" err="1" smtClean="0"/>
              <a:t>amount</a:t>
            </a:r>
            <a:r>
              <a:rPr lang="de-CH" sz="2000" dirty="0" smtClean="0"/>
              <a:t> </a:t>
            </a:r>
            <a:r>
              <a:rPr lang="de-CH" sz="2000" dirty="0" err="1" smtClean="0"/>
              <a:t>to</a:t>
            </a:r>
            <a:r>
              <a:rPr lang="de-CH" sz="2000" dirty="0" smtClean="0"/>
              <a:t> </a:t>
            </a:r>
            <a:r>
              <a:rPr lang="de-CH" sz="2000" dirty="0" err="1" smtClean="0"/>
              <a:t>complete</a:t>
            </a:r>
            <a:r>
              <a:rPr lang="de-CH" sz="2000" dirty="0" smtClean="0"/>
              <a:t> </a:t>
            </a:r>
            <a:r>
              <a:rPr lang="de-CH" sz="2000" dirty="0" err="1" smtClean="0"/>
              <a:t>respective</a:t>
            </a:r>
            <a:r>
              <a:rPr lang="de-CH" sz="2000" dirty="0" smtClean="0"/>
              <a:t> </a:t>
            </a:r>
            <a:r>
              <a:rPr lang="de-CH" sz="2000" dirty="0" err="1" smtClean="0"/>
              <a:t>patient</a:t>
            </a:r>
            <a:r>
              <a:rPr lang="de-CH" sz="2000" dirty="0" smtClean="0"/>
              <a:t> </a:t>
            </a:r>
            <a:r>
              <a:rPr lang="de-CH" sz="2000" dirty="0" err="1" smtClean="0"/>
              <a:t>treatment</a:t>
            </a:r>
            <a:r>
              <a:rPr lang="de-CH" sz="2000" dirty="0" smtClean="0"/>
              <a:t> and </a:t>
            </a:r>
            <a:r>
              <a:rPr lang="de-CH" sz="2000" dirty="0" err="1" smtClean="0"/>
              <a:t>refill</a:t>
            </a:r>
            <a:r>
              <a:rPr lang="de-CH" sz="2000" dirty="0" smtClean="0"/>
              <a:t> </a:t>
            </a:r>
            <a:r>
              <a:rPr lang="de-CH" sz="2000" dirty="0" err="1" smtClean="0"/>
              <a:t>starter</a:t>
            </a:r>
            <a:r>
              <a:rPr lang="de-CH" sz="2000" dirty="0" smtClean="0"/>
              <a:t> </a:t>
            </a:r>
            <a:r>
              <a:rPr lang="de-CH" sz="2000" dirty="0" err="1" smtClean="0"/>
              <a:t>supply</a:t>
            </a:r>
            <a:r>
              <a:rPr lang="de-CH" sz="2000" dirty="0" smtClean="0"/>
              <a:t>.</a:t>
            </a:r>
            <a:endParaRPr lang="de-CH" sz="20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>
          <a:xfrm>
            <a:off x="609600" y="1702676"/>
            <a:ext cx="4876800" cy="525412"/>
          </a:xfr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algn="ctr"/>
            <a:r>
              <a:rPr lang="de-CH" dirty="0"/>
              <a:t>After </a:t>
            </a:r>
            <a:r>
              <a:rPr lang="de-CH" dirty="0" err="1"/>
              <a:t>patient</a:t>
            </a:r>
            <a:r>
              <a:rPr lang="de-CH" dirty="0"/>
              <a:t> </a:t>
            </a:r>
            <a:r>
              <a:rPr lang="de-CH" dirty="0" err="1"/>
              <a:t>randomized</a:t>
            </a:r>
            <a:r>
              <a:rPr lang="de-CH" dirty="0"/>
              <a:t> </a:t>
            </a:r>
            <a:r>
              <a:rPr lang="de-CH" dirty="0" err="1"/>
              <a:t>to</a:t>
            </a:r>
            <a:r>
              <a:rPr lang="de-CH" dirty="0"/>
              <a:t> Arm A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5791200" y="1702676"/>
            <a:ext cx="4876800" cy="525412"/>
          </a:xfr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algn="ctr"/>
            <a:r>
              <a:rPr lang="de-CH" dirty="0"/>
              <a:t>After </a:t>
            </a:r>
            <a:r>
              <a:rPr lang="de-CH" dirty="0" err="1"/>
              <a:t>patient</a:t>
            </a:r>
            <a:r>
              <a:rPr lang="de-CH" dirty="0"/>
              <a:t> </a:t>
            </a:r>
            <a:r>
              <a:rPr lang="de-CH" dirty="0" err="1"/>
              <a:t>randomized</a:t>
            </a:r>
            <a:r>
              <a:rPr lang="de-CH" dirty="0"/>
              <a:t> </a:t>
            </a:r>
            <a:r>
              <a:rPr lang="de-CH" dirty="0" err="1"/>
              <a:t>to</a:t>
            </a:r>
            <a:r>
              <a:rPr lang="de-CH" dirty="0"/>
              <a:t> Arm B</a:t>
            </a:r>
          </a:p>
        </p:txBody>
      </p:sp>
    </p:spTree>
    <p:extLst>
      <p:ext uri="{BB962C8B-B14F-4D97-AF65-F5344CB8AC3E}">
        <p14:creationId xmlns:p14="http://schemas.microsoft.com/office/powerpoint/2010/main" val="3525217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3890" y="274638"/>
            <a:ext cx="6500554" cy="972271"/>
          </a:xfrm>
        </p:spPr>
        <p:txBody>
          <a:bodyPr>
            <a:normAutofit fontScale="90000"/>
          </a:bodyPr>
          <a:lstStyle/>
          <a:p>
            <a:r>
              <a:rPr lang="de-CH" dirty="0" err="1"/>
              <a:t>Submitting</a:t>
            </a:r>
            <a:r>
              <a:rPr lang="de-CH" dirty="0"/>
              <a:t> </a:t>
            </a:r>
            <a:r>
              <a:rPr lang="de-CH" dirty="0" err="1"/>
              <a:t>your</a:t>
            </a:r>
            <a:r>
              <a:rPr lang="de-CH" dirty="0"/>
              <a:t> </a:t>
            </a:r>
            <a:r>
              <a:rPr lang="de-CH" dirty="0" err="1" smtClean="0"/>
              <a:t>Palbociclib</a:t>
            </a:r>
            <a:r>
              <a:rPr lang="de-CH" dirty="0" smtClean="0"/>
              <a:t> </a:t>
            </a:r>
            <a:r>
              <a:rPr lang="de-CH" dirty="0" err="1" smtClean="0"/>
              <a:t>re-supply</a:t>
            </a:r>
            <a:r>
              <a:rPr lang="de-CH" dirty="0" smtClean="0"/>
              <a:t> </a:t>
            </a:r>
            <a:r>
              <a:rPr lang="de-CH" dirty="0" err="1"/>
              <a:t>orders</a:t>
            </a:r>
            <a:endParaRPr lang="de-CH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884" y="81131"/>
            <a:ext cx="4343169" cy="6663493"/>
          </a:xfrm>
          <a:prstGeom prst="rect">
            <a:avLst/>
          </a:prstGeom>
          <a:ln>
            <a:solidFill>
              <a:schemeClr val="accent6"/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5153890" y="1765300"/>
            <a:ext cx="6500554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de-CH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 typeface="Courier New" panose="02070309020205020404" pitchFamily="49" charset="0"/>
              <a:buChar char="o"/>
            </a:pPr>
            <a:r>
              <a:rPr lang="de-CH" sz="2000" dirty="0" err="1">
                <a:latin typeface="Arial" pitchFamily="34" charset="0"/>
                <a:cs typeface="Arial" pitchFamily="34" charset="0"/>
              </a:rPr>
              <a:t>Complete</a:t>
            </a:r>
            <a:r>
              <a:rPr lang="de-CH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de-CH" sz="2000" dirty="0" err="1">
                <a:latin typeface="Arial" pitchFamily="34" charset="0"/>
                <a:cs typeface="Arial" pitchFamily="34" charset="0"/>
              </a:rPr>
              <a:t>the</a:t>
            </a:r>
            <a:r>
              <a:rPr lang="de-CH" sz="2000" dirty="0">
                <a:latin typeface="Arial" pitchFamily="34" charset="0"/>
                <a:cs typeface="Arial" pitchFamily="34" charset="0"/>
              </a:rPr>
              <a:t> FCS </a:t>
            </a:r>
            <a:r>
              <a:rPr lang="de-CH" sz="2000" dirty="0" err="1">
                <a:latin typeface="Arial" pitchFamily="34" charset="0"/>
                <a:cs typeface="Arial" pitchFamily="34" charset="0"/>
              </a:rPr>
              <a:t>order</a:t>
            </a:r>
            <a:r>
              <a:rPr lang="de-CH" sz="2000" dirty="0">
                <a:latin typeface="Arial" pitchFamily="34" charset="0"/>
                <a:cs typeface="Arial" pitchFamily="34" charset="0"/>
              </a:rPr>
              <a:t> form </a:t>
            </a:r>
            <a:r>
              <a:rPr lang="de-CH" sz="2000" dirty="0" err="1">
                <a:latin typeface="Arial" pitchFamily="34" charset="0"/>
                <a:cs typeface="Arial" pitchFamily="34" charset="0"/>
              </a:rPr>
              <a:t>template</a:t>
            </a:r>
            <a:r>
              <a:rPr lang="de-CH" sz="20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 typeface="Courier New" panose="02070309020205020404" pitchFamily="49" charset="0"/>
              <a:buChar char="o"/>
            </a:pPr>
            <a:endParaRPr lang="de-CH" sz="2000" dirty="0">
              <a:latin typeface="Arial" pitchFamily="34" charset="0"/>
              <a:cs typeface="Arial" pitchFamily="34" charset="0"/>
            </a:endParaRPr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 typeface="Courier New" panose="02070309020205020404" pitchFamily="49" charset="0"/>
              <a:buChar char="o"/>
            </a:pPr>
            <a:r>
              <a:rPr lang="de-CH" sz="2000" dirty="0">
                <a:latin typeface="Arial" pitchFamily="34" charset="0"/>
                <a:cs typeface="Arial" pitchFamily="34" charset="0"/>
              </a:rPr>
              <a:t>Follow </a:t>
            </a:r>
            <a:r>
              <a:rPr lang="de-CH" sz="2000" dirty="0" err="1">
                <a:latin typeface="Arial" pitchFamily="34" charset="0"/>
                <a:cs typeface="Arial" pitchFamily="34" charset="0"/>
              </a:rPr>
              <a:t>the</a:t>
            </a:r>
            <a:r>
              <a:rPr lang="de-CH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de-CH" sz="2000" dirty="0" err="1">
                <a:latin typeface="Arial" pitchFamily="34" charset="0"/>
                <a:cs typeface="Arial" pitchFamily="34" charset="0"/>
              </a:rPr>
              <a:t>instructions</a:t>
            </a:r>
            <a:r>
              <a:rPr lang="de-CH" sz="2000" dirty="0">
                <a:latin typeface="Arial" pitchFamily="34" charset="0"/>
                <a:cs typeface="Arial" pitchFamily="34" charset="0"/>
              </a:rPr>
              <a:t> on </a:t>
            </a:r>
            <a:r>
              <a:rPr lang="de-CH" sz="2000" dirty="0" err="1">
                <a:latin typeface="Arial" pitchFamily="34" charset="0"/>
                <a:cs typeface="Arial" pitchFamily="34" charset="0"/>
              </a:rPr>
              <a:t>the</a:t>
            </a:r>
            <a:r>
              <a:rPr lang="de-CH" sz="2000" dirty="0">
                <a:latin typeface="Arial" pitchFamily="34" charset="0"/>
                <a:cs typeface="Arial" pitchFamily="34" charset="0"/>
              </a:rPr>
              <a:t> form.</a:t>
            </a:r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 typeface="Courier New" panose="02070309020205020404" pitchFamily="49" charset="0"/>
              <a:buChar char="o"/>
            </a:pPr>
            <a:endParaRPr lang="de-CH" sz="2000" dirty="0">
              <a:latin typeface="Arial" pitchFamily="34" charset="0"/>
              <a:cs typeface="Arial" pitchFamily="34" charset="0"/>
            </a:endParaRPr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 typeface="Courier New" panose="02070309020205020404" pitchFamily="49" charset="0"/>
              <a:buChar char="o"/>
            </a:pPr>
            <a:r>
              <a:rPr lang="de-CH" sz="2000" dirty="0">
                <a:latin typeface="Arial" pitchFamily="34" charset="0"/>
                <a:cs typeface="Arial" pitchFamily="34" charset="0"/>
              </a:rPr>
              <a:t>Send </a:t>
            </a:r>
            <a:r>
              <a:rPr lang="de-CH" sz="2000" dirty="0" err="1">
                <a:latin typeface="Arial" pitchFamily="34" charset="0"/>
                <a:cs typeface="Arial" pitchFamily="34" charset="0"/>
              </a:rPr>
              <a:t>your</a:t>
            </a:r>
            <a:r>
              <a:rPr lang="de-CH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de-CH" sz="2000" dirty="0" err="1">
                <a:latin typeface="Arial" pitchFamily="34" charset="0"/>
                <a:cs typeface="Arial" pitchFamily="34" charset="0"/>
              </a:rPr>
              <a:t>order</a:t>
            </a:r>
            <a:r>
              <a:rPr lang="de-CH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de-CH" sz="2000" dirty="0" err="1">
                <a:latin typeface="Arial" pitchFamily="34" charset="0"/>
                <a:cs typeface="Arial" pitchFamily="34" charset="0"/>
              </a:rPr>
              <a:t>to</a:t>
            </a:r>
            <a:r>
              <a:rPr lang="de-CH" sz="2000" dirty="0">
                <a:latin typeface="Arial" pitchFamily="34" charset="0"/>
                <a:cs typeface="Arial" pitchFamily="34" charset="0"/>
              </a:rPr>
              <a:t>:</a:t>
            </a:r>
          </a:p>
          <a:p>
            <a:endParaRPr lang="de-CH" sz="2000" dirty="0">
              <a:solidFill>
                <a:schemeClr val="accent3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de-CH" sz="2000" dirty="0">
                <a:latin typeface="Arial" panose="020B0604020202020204" pitchFamily="34" charset="0"/>
                <a:cs typeface="Arial" panose="020B0604020202020204" pitchFamily="34" charset="0"/>
              </a:rPr>
              <a:t>TO FCS: </a:t>
            </a:r>
            <a:r>
              <a:rPr lang="de-CH" sz="2000" b="1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distribution.orders@thermofisher.com</a:t>
            </a:r>
            <a:r>
              <a:rPr lang="de-CH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de-CH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CH" sz="2000" dirty="0"/>
          </a:p>
          <a:p>
            <a:pPr lvl="1"/>
            <a:r>
              <a:rPr lang="de-CH" sz="2000" dirty="0">
                <a:latin typeface="Arial" panose="020B0604020202020204" pitchFamily="34" charset="0"/>
                <a:cs typeface="Arial" panose="020B0604020202020204" pitchFamily="34" charset="0"/>
              </a:rPr>
              <a:t>CC IBCSG: </a:t>
            </a:r>
            <a:r>
              <a:rPr lang="en-US" sz="2000" b="1" u="sng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drugsupply@ibcsg.org</a:t>
            </a:r>
            <a:r>
              <a:rPr lang="en-US" sz="2000" b="1" u="sng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 b="1" u="sng" dirty="0">
              <a:solidFill>
                <a:schemeClr val="accent3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521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860479"/>
          </a:xfrm>
        </p:spPr>
        <p:txBody>
          <a:bodyPr>
            <a:normAutofit fontScale="90000"/>
          </a:bodyPr>
          <a:lstStyle/>
          <a:p>
            <a:r>
              <a:rPr lang="de-CH" dirty="0" err="1"/>
              <a:t>Submitting</a:t>
            </a:r>
            <a:r>
              <a:rPr lang="de-CH" dirty="0"/>
              <a:t> </a:t>
            </a:r>
            <a:r>
              <a:rPr lang="de-CH" dirty="0" err="1"/>
              <a:t>your</a:t>
            </a:r>
            <a:r>
              <a:rPr lang="de-CH" dirty="0"/>
              <a:t> </a:t>
            </a:r>
            <a:r>
              <a:rPr lang="de-CH" dirty="0" err="1" smtClean="0"/>
              <a:t>pertuzumab</a:t>
            </a:r>
            <a:r>
              <a:rPr lang="de-CH" dirty="0" smtClean="0"/>
              <a:t> and</a:t>
            </a:r>
            <a:br>
              <a:rPr lang="de-CH" dirty="0" smtClean="0"/>
            </a:br>
            <a:r>
              <a:rPr lang="de-CH" dirty="0" smtClean="0"/>
              <a:t> </a:t>
            </a:r>
            <a:r>
              <a:rPr lang="de-CH" dirty="0" err="1" smtClean="0"/>
              <a:t>trastuzumab</a:t>
            </a:r>
            <a:r>
              <a:rPr lang="de-CH" dirty="0" smtClean="0"/>
              <a:t> </a:t>
            </a:r>
            <a:r>
              <a:rPr lang="de-CH" dirty="0" err="1" smtClean="0"/>
              <a:t>re-supply</a:t>
            </a:r>
            <a:r>
              <a:rPr lang="de-CH" dirty="0" smtClean="0"/>
              <a:t> </a:t>
            </a:r>
            <a:r>
              <a:rPr lang="de-CH" dirty="0" err="1"/>
              <a:t>orders</a:t>
            </a:r>
            <a:endParaRPr lang="de-CH" dirty="0"/>
          </a:p>
        </p:txBody>
      </p:sp>
      <p:sp>
        <p:nvSpPr>
          <p:cNvPr id="5" name="Rectangle 4"/>
          <p:cNvSpPr/>
          <p:nvPr/>
        </p:nvSpPr>
        <p:spPr>
          <a:xfrm>
            <a:off x="393700" y="1565281"/>
            <a:ext cx="6317154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Clr>
                <a:schemeClr val="accent1"/>
              </a:buClr>
              <a:buSzPct val="70000"/>
            </a:pPr>
            <a:endParaRPr lang="de-CH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 typeface="Courier New" panose="02070309020205020404" pitchFamily="49" charset="0"/>
              <a:buChar char="o"/>
            </a:pPr>
            <a:r>
              <a:rPr lang="de-CH" sz="2000" dirty="0" err="1">
                <a:latin typeface="Arial" pitchFamily="34" charset="0"/>
                <a:cs typeface="Arial" pitchFamily="34" charset="0"/>
              </a:rPr>
              <a:t>Complete</a:t>
            </a:r>
            <a:r>
              <a:rPr lang="de-CH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de-CH" sz="2000" dirty="0" err="1">
                <a:latin typeface="Arial" pitchFamily="34" charset="0"/>
                <a:cs typeface="Arial" pitchFamily="34" charset="0"/>
              </a:rPr>
              <a:t>the</a:t>
            </a:r>
            <a:r>
              <a:rPr lang="de-CH" sz="2000" dirty="0">
                <a:latin typeface="Arial" pitchFamily="34" charset="0"/>
                <a:cs typeface="Arial" pitchFamily="34" charset="0"/>
              </a:rPr>
              <a:t> Roche/IBCSG </a:t>
            </a:r>
            <a:r>
              <a:rPr lang="de-CH" sz="2000" dirty="0" err="1">
                <a:latin typeface="Arial" pitchFamily="34" charset="0"/>
                <a:cs typeface="Arial" pitchFamily="34" charset="0"/>
              </a:rPr>
              <a:t>order</a:t>
            </a:r>
            <a:r>
              <a:rPr lang="de-CH" sz="2000" dirty="0">
                <a:latin typeface="Arial" pitchFamily="34" charset="0"/>
                <a:cs typeface="Arial" pitchFamily="34" charset="0"/>
              </a:rPr>
              <a:t> form </a:t>
            </a:r>
            <a:r>
              <a:rPr lang="de-CH" sz="2000" dirty="0" err="1">
                <a:latin typeface="Arial" pitchFamily="34" charset="0"/>
                <a:cs typeface="Arial" pitchFamily="34" charset="0"/>
              </a:rPr>
              <a:t>template</a:t>
            </a:r>
            <a:r>
              <a:rPr lang="de-CH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 typeface="Courier New" panose="02070309020205020404" pitchFamily="49" charset="0"/>
              <a:buChar char="o"/>
            </a:pPr>
            <a:endParaRPr lang="de-CH" sz="2000" dirty="0">
              <a:latin typeface="Arial" pitchFamily="34" charset="0"/>
              <a:cs typeface="Arial" pitchFamily="34" charset="0"/>
            </a:endParaRPr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 typeface="Courier New" panose="02070309020205020404" pitchFamily="49" charset="0"/>
              <a:buChar char="o"/>
            </a:pPr>
            <a:r>
              <a:rPr lang="de-CH" sz="2000" dirty="0">
                <a:latin typeface="Arial" pitchFamily="34" charset="0"/>
                <a:cs typeface="Arial" pitchFamily="34" charset="0"/>
              </a:rPr>
              <a:t>Follow </a:t>
            </a:r>
            <a:r>
              <a:rPr lang="de-CH" sz="2000" dirty="0" err="1">
                <a:latin typeface="Arial" pitchFamily="34" charset="0"/>
                <a:cs typeface="Arial" pitchFamily="34" charset="0"/>
              </a:rPr>
              <a:t>the</a:t>
            </a:r>
            <a:r>
              <a:rPr lang="de-CH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de-CH" sz="2000" dirty="0" err="1">
                <a:latin typeface="Arial" pitchFamily="34" charset="0"/>
                <a:cs typeface="Arial" pitchFamily="34" charset="0"/>
              </a:rPr>
              <a:t>instructions</a:t>
            </a:r>
            <a:r>
              <a:rPr lang="de-CH" sz="2000" dirty="0">
                <a:latin typeface="Arial" pitchFamily="34" charset="0"/>
                <a:cs typeface="Arial" pitchFamily="34" charset="0"/>
              </a:rPr>
              <a:t> on </a:t>
            </a:r>
            <a:r>
              <a:rPr lang="de-CH" sz="2000" dirty="0" err="1">
                <a:latin typeface="Arial" pitchFamily="34" charset="0"/>
                <a:cs typeface="Arial" pitchFamily="34" charset="0"/>
              </a:rPr>
              <a:t>the</a:t>
            </a:r>
            <a:r>
              <a:rPr lang="de-CH" sz="2000" dirty="0">
                <a:latin typeface="Arial" pitchFamily="34" charset="0"/>
                <a:cs typeface="Arial" pitchFamily="34" charset="0"/>
              </a:rPr>
              <a:t> form</a:t>
            </a:r>
            <a:r>
              <a:rPr lang="de-CH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ts val="600"/>
              </a:spcBef>
              <a:buClr>
                <a:schemeClr val="accent1"/>
              </a:buClr>
              <a:buSzPct val="70000"/>
            </a:pPr>
            <a:endParaRPr lang="de-CH" sz="2000" dirty="0">
              <a:latin typeface="Arial" pitchFamily="34" charset="0"/>
              <a:cs typeface="Arial" pitchFamily="34" charset="0"/>
            </a:endParaRPr>
          </a:p>
          <a:p>
            <a:pPr marL="274320" indent="-274320">
              <a:spcBef>
                <a:spcPts val="600"/>
              </a:spcBef>
              <a:spcAft>
                <a:spcPts val="1200"/>
              </a:spcAft>
              <a:buClr>
                <a:schemeClr val="accent1"/>
              </a:buClr>
              <a:buSzPct val="70000"/>
              <a:buFont typeface="Courier New" panose="02070309020205020404" pitchFamily="49" charset="0"/>
              <a:buChar char="o"/>
            </a:pPr>
            <a:r>
              <a:rPr lang="de-CH" sz="2000" dirty="0">
                <a:latin typeface="Arial" pitchFamily="34" charset="0"/>
                <a:cs typeface="Arial" pitchFamily="34" charset="0"/>
              </a:rPr>
              <a:t>Send </a:t>
            </a:r>
            <a:r>
              <a:rPr lang="de-CH" sz="2000" dirty="0" err="1">
                <a:latin typeface="Arial" pitchFamily="34" charset="0"/>
                <a:cs typeface="Arial" pitchFamily="34" charset="0"/>
              </a:rPr>
              <a:t>your</a:t>
            </a:r>
            <a:r>
              <a:rPr lang="de-CH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de-CH" sz="2000" dirty="0" err="1">
                <a:latin typeface="Arial" pitchFamily="34" charset="0"/>
                <a:cs typeface="Arial" pitchFamily="34" charset="0"/>
              </a:rPr>
              <a:t>order</a:t>
            </a:r>
            <a:r>
              <a:rPr lang="de-CH" sz="2000" dirty="0">
                <a:latin typeface="Arial" pitchFamily="34" charset="0"/>
                <a:cs typeface="Arial" pitchFamily="34" charset="0"/>
              </a:rPr>
              <a:t>:</a:t>
            </a:r>
          </a:p>
          <a:p>
            <a:pPr marL="449263" lvl="1" indent="-7938">
              <a:lnSpc>
                <a:spcPct val="150000"/>
              </a:lnSpc>
            </a:pPr>
            <a:r>
              <a:rPr lang="en-US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</a:t>
            </a:r>
            <a:r>
              <a:rPr lang="en-US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Roche: </a:t>
            </a:r>
            <a:r>
              <a:rPr lang="en-US" b="1" u="sng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kaiseraugst.gips-distribution@roche.com</a:t>
            </a: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de-CH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CH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de-CH" b="1" dirty="0" smtClean="0">
                <a:latin typeface="Arial" panose="020B0604020202020204" pitchFamily="34" charset="0"/>
                <a:cs typeface="Arial" panose="020B0604020202020204" pitchFamily="34" charset="0"/>
              </a:rPr>
              <a:t>CC</a:t>
            </a:r>
            <a:r>
              <a:rPr lang="de-CH" dirty="0" smtClean="0">
                <a:latin typeface="Arial" panose="020B0604020202020204" pitchFamily="34" charset="0"/>
                <a:cs typeface="Arial" panose="020B0604020202020204" pitchFamily="34" charset="0"/>
              </a:rPr>
              <a:t> IBCSG: </a:t>
            </a:r>
            <a:r>
              <a:rPr lang="en-US" b="1" u="sng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drugsupply@ibcsg.org</a:t>
            </a:r>
            <a:r>
              <a:rPr lang="en-US" b="1" u="sng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and the Roche Study Manager </a:t>
            </a:r>
            <a:r>
              <a:rPr lang="en-US" b="1" u="sng" dirty="0" smtClean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roland.reuling@roche.com</a:t>
            </a:r>
            <a:endParaRPr lang="en-US" b="1" u="sng" dirty="0">
              <a:solidFill>
                <a:schemeClr val="accent3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Content Placeholder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58379" y="216637"/>
            <a:ext cx="4554799" cy="6500047"/>
          </a:xfrm>
          <a:prstGeom prst="rect">
            <a:avLst/>
          </a:prstGeom>
          <a:ln>
            <a:solidFill>
              <a:schemeClr val="accent6"/>
            </a:solidFill>
          </a:ln>
        </p:spPr>
      </p:pic>
    </p:spTree>
    <p:extLst>
      <p:ext uri="{BB962C8B-B14F-4D97-AF65-F5344CB8AC3E}">
        <p14:creationId xmlns:p14="http://schemas.microsoft.com/office/powerpoint/2010/main" val="2174555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922395"/>
          </a:xfrm>
        </p:spPr>
        <p:txBody>
          <a:bodyPr/>
          <a:lstStyle/>
          <a:p>
            <a:r>
              <a:rPr lang="de-CH" dirty="0" err="1" smtClean="0"/>
              <a:t>Acknowledgement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err="1" smtClean="0"/>
              <a:t>receipt</a:t>
            </a:r>
            <a:r>
              <a:rPr lang="de-CH" dirty="0" smtClean="0"/>
              <a:t> (AOR)</a:t>
            </a:r>
            <a:endParaRPr lang="de-CH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de-CH" dirty="0"/>
          </a:p>
          <a:p>
            <a:pPr marL="0" indent="0">
              <a:buNone/>
            </a:pPr>
            <a:r>
              <a:rPr lang="de-CH" dirty="0" smtClean="0"/>
              <a:t>All </a:t>
            </a:r>
            <a:r>
              <a:rPr lang="de-CH" dirty="0" err="1" smtClean="0"/>
              <a:t>shipments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err="1" smtClean="0"/>
              <a:t>palbociclib</a:t>
            </a:r>
            <a:r>
              <a:rPr lang="de-CH" dirty="0" smtClean="0"/>
              <a:t>, </a:t>
            </a:r>
            <a:r>
              <a:rPr lang="de-CH" dirty="0" err="1" smtClean="0"/>
              <a:t>pertuzumab</a:t>
            </a:r>
            <a:r>
              <a:rPr lang="de-CH" dirty="0" smtClean="0"/>
              <a:t> and </a:t>
            </a:r>
            <a:r>
              <a:rPr lang="de-CH" dirty="0" err="1" smtClean="0"/>
              <a:t>trastuzumab</a:t>
            </a:r>
            <a:r>
              <a:rPr lang="de-CH" dirty="0" smtClean="0"/>
              <a:t> </a:t>
            </a:r>
            <a:r>
              <a:rPr lang="de-CH" dirty="0" err="1" smtClean="0"/>
              <a:t>have</a:t>
            </a:r>
            <a:r>
              <a:rPr lang="de-CH" dirty="0" smtClean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</a:t>
            </a:r>
            <a:r>
              <a:rPr lang="de-CH" dirty="0" err="1" smtClean="0"/>
              <a:t>be</a:t>
            </a:r>
            <a:r>
              <a:rPr lang="de-CH" dirty="0" smtClean="0"/>
              <a:t> </a:t>
            </a:r>
            <a:r>
              <a:rPr lang="de-CH" dirty="0" err="1" smtClean="0"/>
              <a:t>confirmed</a:t>
            </a:r>
            <a:r>
              <a:rPr lang="de-CH" dirty="0" smtClean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IBCSG upon </a:t>
            </a:r>
            <a:r>
              <a:rPr lang="de-CH" dirty="0" err="1" smtClean="0"/>
              <a:t>receipt</a:t>
            </a:r>
            <a:r>
              <a:rPr lang="de-CH" dirty="0"/>
              <a:t>:</a:t>
            </a:r>
            <a:endParaRPr lang="de-CH" dirty="0" smtClean="0"/>
          </a:p>
          <a:p>
            <a:pPr marL="0" indent="0">
              <a:buNone/>
            </a:pPr>
            <a:endParaRPr lang="de-CH" dirty="0" smtClean="0"/>
          </a:p>
          <a:p>
            <a:pPr lvl="1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CH" sz="2400" dirty="0" smtClean="0"/>
              <a:t>Check </a:t>
            </a:r>
            <a:r>
              <a:rPr lang="de-CH" sz="2400" dirty="0" err="1" smtClean="0"/>
              <a:t>the</a:t>
            </a:r>
            <a:r>
              <a:rPr lang="de-CH" sz="2400" dirty="0" smtClean="0"/>
              <a:t> </a:t>
            </a:r>
            <a:r>
              <a:rPr lang="de-CH" sz="2400" dirty="0" err="1" smtClean="0"/>
              <a:t>content</a:t>
            </a:r>
            <a:endParaRPr lang="de-CH" sz="2400" dirty="0" smtClean="0"/>
          </a:p>
          <a:p>
            <a:pPr lvl="1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CH" sz="2400" dirty="0" smtClean="0"/>
              <a:t>Check </a:t>
            </a:r>
            <a:r>
              <a:rPr lang="de-CH" sz="2400" dirty="0" err="1" smtClean="0"/>
              <a:t>the</a:t>
            </a:r>
            <a:r>
              <a:rPr lang="de-CH" sz="2400" dirty="0" smtClean="0"/>
              <a:t> </a:t>
            </a:r>
            <a:r>
              <a:rPr lang="de-CH" sz="2400" dirty="0" err="1" smtClean="0"/>
              <a:t>conditions</a:t>
            </a:r>
            <a:endParaRPr lang="de-CH" sz="2400" dirty="0" smtClean="0"/>
          </a:p>
          <a:p>
            <a:pPr lvl="1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CH" sz="2400" dirty="0" smtClean="0"/>
              <a:t>Store </a:t>
            </a:r>
            <a:r>
              <a:rPr lang="de-CH" sz="2400" dirty="0" err="1" smtClean="0"/>
              <a:t>the</a:t>
            </a:r>
            <a:r>
              <a:rPr lang="de-CH" sz="2400" dirty="0" smtClean="0"/>
              <a:t> IMP </a:t>
            </a:r>
            <a:r>
              <a:rPr lang="de-CH" sz="2400" dirty="0" err="1" smtClean="0"/>
              <a:t>under</a:t>
            </a:r>
            <a:r>
              <a:rPr lang="de-CH" sz="2400" dirty="0" smtClean="0"/>
              <a:t> </a:t>
            </a:r>
            <a:r>
              <a:rPr lang="de-CH" sz="2400" dirty="0" err="1" smtClean="0"/>
              <a:t>appropriate</a:t>
            </a:r>
            <a:r>
              <a:rPr lang="de-CH" sz="2400" dirty="0" smtClean="0"/>
              <a:t> </a:t>
            </a:r>
            <a:r>
              <a:rPr lang="de-CH" sz="2400" dirty="0" err="1" smtClean="0"/>
              <a:t>conditions</a:t>
            </a:r>
            <a:endParaRPr lang="de-CH" sz="2400" dirty="0" smtClean="0"/>
          </a:p>
          <a:p>
            <a:pPr lvl="1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CH" sz="2400" dirty="0" err="1" smtClean="0"/>
              <a:t>Confirm</a:t>
            </a:r>
            <a:r>
              <a:rPr lang="de-CH" sz="2400" dirty="0" smtClean="0"/>
              <a:t> </a:t>
            </a:r>
            <a:r>
              <a:rPr lang="de-CH" sz="2400" dirty="0" err="1" smtClean="0"/>
              <a:t>receipt</a:t>
            </a:r>
            <a:r>
              <a:rPr lang="de-CH" sz="2400" dirty="0" smtClean="0"/>
              <a:t> </a:t>
            </a:r>
            <a:r>
              <a:rPr lang="de-CH" sz="2400" dirty="0" err="1" smtClean="0"/>
              <a:t>by</a:t>
            </a:r>
            <a:r>
              <a:rPr lang="de-CH" sz="2400" dirty="0" smtClean="0"/>
              <a:t> </a:t>
            </a:r>
            <a:r>
              <a:rPr lang="de-CH" sz="2400" dirty="0" err="1" smtClean="0"/>
              <a:t>completing</a:t>
            </a:r>
            <a:r>
              <a:rPr lang="de-CH" sz="2400" dirty="0" smtClean="0"/>
              <a:t> </a:t>
            </a:r>
            <a:r>
              <a:rPr lang="de-CH" sz="2400" dirty="0" err="1" smtClean="0"/>
              <a:t>shipping</a:t>
            </a:r>
            <a:r>
              <a:rPr lang="de-CH" sz="2400" dirty="0" smtClean="0"/>
              <a:t> </a:t>
            </a:r>
            <a:r>
              <a:rPr lang="de-CH" sz="2400" dirty="0" err="1" smtClean="0"/>
              <a:t>documents</a:t>
            </a:r>
            <a:endParaRPr lang="de-CH" sz="2400" dirty="0" smtClean="0"/>
          </a:p>
          <a:p>
            <a:pPr marL="365760" lvl="1" indent="0">
              <a:buNone/>
            </a:pPr>
            <a:endParaRPr lang="de-CH" dirty="0" smtClean="0"/>
          </a:p>
          <a:p>
            <a:pPr marL="0" indent="0">
              <a:buNone/>
            </a:pP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478255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650384"/>
          </a:xfrm>
        </p:spPr>
        <p:txBody>
          <a:bodyPr/>
          <a:lstStyle/>
          <a:p>
            <a:r>
              <a:rPr lang="de-CH" dirty="0"/>
              <a:t>AOR </a:t>
            </a:r>
            <a:r>
              <a:rPr lang="de-CH" dirty="0" err="1"/>
              <a:t>Palbociclib</a:t>
            </a:r>
            <a:endParaRPr lang="de-CH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299258" y="1363287"/>
            <a:ext cx="4830585" cy="4808913"/>
          </a:xfrm>
        </p:spPr>
        <p:txBody>
          <a:bodyPr>
            <a:noAutofit/>
          </a:bodyPr>
          <a:lstStyle/>
          <a:p>
            <a:endParaRPr lang="en-US" sz="2000" dirty="0" smtClean="0"/>
          </a:p>
          <a:p>
            <a:pPr marL="0" indent="0">
              <a:buNone/>
            </a:pPr>
            <a:r>
              <a:rPr lang="en-US" sz="2200" dirty="0" smtClean="0"/>
              <a:t>Check </a:t>
            </a:r>
            <a:r>
              <a:rPr lang="en-US" sz="2200" dirty="0"/>
              <a:t>TempTale® temperature monitoring device &amp; download the PDF report (in any case): </a:t>
            </a:r>
            <a:endParaRPr lang="en-US" sz="2200" dirty="0" smtClean="0"/>
          </a:p>
          <a:p>
            <a:pPr marL="0" indent="0">
              <a:buNone/>
            </a:pPr>
            <a:endParaRPr lang="en-US" sz="2000" dirty="0"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>
                <a:sym typeface="Wingdings" panose="05000000000000000000" pitchFamily="2" charset="2"/>
              </a:rPr>
              <a:t>If </a:t>
            </a:r>
            <a:r>
              <a:rPr lang="en-US" sz="2000" dirty="0" smtClean="0">
                <a:sym typeface="Wingdings" panose="05000000000000000000" pitchFamily="2" charset="2"/>
              </a:rPr>
              <a:t>X </a:t>
            </a:r>
            <a:r>
              <a:rPr lang="en-US" sz="2000" dirty="0">
                <a:sym typeface="Wingdings" panose="05000000000000000000" pitchFamily="2" charset="2"/>
              </a:rPr>
              <a:t>= </a:t>
            </a:r>
            <a:r>
              <a:rPr lang="en-US" sz="2000" dirty="0" smtClean="0">
                <a:sym typeface="Wingdings" panose="05000000000000000000" pitchFamily="2" charset="2"/>
              </a:rPr>
              <a:t>Alarm occurred, quarantine </a:t>
            </a:r>
            <a:r>
              <a:rPr lang="en-US" sz="2000" dirty="0">
                <a:sym typeface="Wingdings" panose="05000000000000000000" pitchFamily="2" charset="2"/>
              </a:rPr>
              <a:t>the palbociclib and complete the Palbociclib Temperature Deviation Form</a:t>
            </a:r>
          </a:p>
          <a:p>
            <a:pPr lvl="4">
              <a:buFont typeface="Wingdings" panose="05000000000000000000" pitchFamily="2" charset="2"/>
              <a:buChar char="Ø"/>
            </a:pPr>
            <a:endParaRPr lang="en-US" sz="2000" dirty="0"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>
                <a:sym typeface="Wingdings" panose="05000000000000000000" pitchFamily="2" charset="2"/>
              </a:rPr>
              <a:t>If no Alarm occurred, </a:t>
            </a:r>
            <a:r>
              <a:rPr lang="en-US" sz="2000" dirty="0" smtClean="0">
                <a:sym typeface="Wingdings" panose="05000000000000000000" pitchFamily="2" charset="2"/>
              </a:rPr>
              <a:t>palbociclib</a:t>
            </a:r>
            <a:r>
              <a:rPr lang="en-US" sz="2000" dirty="0">
                <a:sym typeface="Wingdings" panose="05000000000000000000" pitchFamily="2" charset="2"/>
              </a:rPr>
              <a:t> </a:t>
            </a:r>
            <a:r>
              <a:rPr lang="en-US" sz="2000" dirty="0" smtClean="0">
                <a:sym typeface="Wingdings" panose="05000000000000000000" pitchFamily="2" charset="2"/>
              </a:rPr>
              <a:t>can be used</a:t>
            </a:r>
            <a:endParaRPr lang="de-CH" sz="2000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4431667"/>
              </p:ext>
            </p:extLst>
          </p:nvPr>
        </p:nvGraphicFramePr>
        <p:xfrm>
          <a:off x="4879498" y="1242181"/>
          <a:ext cx="6770024" cy="47840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Acrobat Document" r:id="rId4" imgW="8019707" imgH="5667120" progId="Acrobat.Document.11">
                  <p:embed/>
                </p:oleObj>
              </mc:Choice>
              <mc:Fallback>
                <p:oleObj name="Acrobat Document" r:id="rId4" imgW="8019707" imgH="5667120" progId="Acrobat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879498" y="1242181"/>
                        <a:ext cx="6770024" cy="47840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6888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Contact Changes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Any changes in staff at your Center should be reported to the IBCSG Trial Coordinators and the site Monitor immediately</a:t>
            </a:r>
          </a:p>
          <a:p>
            <a:endParaRPr lang="en-US" dirty="0" smtClean="0"/>
          </a:p>
          <a:p>
            <a:r>
              <a:rPr lang="en-US" dirty="0" smtClean="0"/>
              <a:t>Submit the updated documents below:</a:t>
            </a:r>
          </a:p>
          <a:p>
            <a:pPr lvl="1"/>
            <a:r>
              <a:rPr lang="en-US" dirty="0" smtClean="0"/>
              <a:t>Contact details on Center Information Sheet</a:t>
            </a:r>
          </a:p>
          <a:p>
            <a:pPr lvl="1"/>
            <a:r>
              <a:rPr lang="en-US" dirty="0" smtClean="0"/>
              <a:t>Authorization Log</a:t>
            </a:r>
          </a:p>
          <a:p>
            <a:pPr lvl="1"/>
            <a:r>
              <a:rPr lang="en-US" dirty="0" smtClean="0"/>
              <a:t>Signed and dated CV (within 2 years)</a:t>
            </a:r>
          </a:p>
          <a:p>
            <a:pPr lvl="1"/>
            <a:r>
              <a:rPr lang="en-US" dirty="0" smtClean="0"/>
              <a:t>GCP certificates (if applicable)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992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728662"/>
          </a:xfrm>
        </p:spPr>
        <p:txBody>
          <a:bodyPr/>
          <a:lstStyle/>
          <a:p>
            <a:r>
              <a:rPr lang="de-CH" dirty="0" smtClean="0"/>
              <a:t>AOR </a:t>
            </a:r>
            <a:r>
              <a:rPr lang="de-CH" dirty="0" err="1" smtClean="0"/>
              <a:t>Palbociclib</a:t>
            </a:r>
            <a:endParaRPr lang="de-CH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599" y="1596044"/>
            <a:ext cx="10712335" cy="4877907"/>
          </a:xfrm>
        </p:spPr>
        <p:txBody>
          <a:bodyPr>
            <a:normAutofit/>
          </a:bodyPr>
          <a:lstStyle/>
          <a:p>
            <a:pPr marL="0" lvl="2" indent="0">
              <a:spcBef>
                <a:spcPts val="600"/>
              </a:spcBef>
              <a:buClr>
                <a:schemeClr val="accent1"/>
              </a:buClr>
              <a:buSzPct val="70000"/>
              <a:buNone/>
            </a:pPr>
            <a:r>
              <a:rPr lang="en-US" sz="2400" dirty="0" smtClean="0">
                <a:sym typeface="Wingdings" panose="05000000000000000000" pitchFamily="2" charset="2"/>
              </a:rPr>
              <a:t>Send </a:t>
            </a:r>
            <a:r>
              <a:rPr lang="en-US" sz="2400" dirty="0"/>
              <a:t>TempTale® </a:t>
            </a:r>
            <a:r>
              <a:rPr lang="en-US" sz="2400" dirty="0" smtClean="0">
                <a:sym typeface="Wingdings" panose="05000000000000000000" pitchFamily="2" charset="2"/>
              </a:rPr>
              <a:t>PDF </a:t>
            </a:r>
            <a:r>
              <a:rPr lang="en-US" sz="2400" dirty="0">
                <a:sym typeface="Wingdings" panose="05000000000000000000" pitchFamily="2" charset="2"/>
              </a:rPr>
              <a:t>&amp; </a:t>
            </a:r>
            <a:r>
              <a:rPr lang="en-US" sz="2400" dirty="0" smtClean="0">
                <a:sym typeface="Wingdings" panose="05000000000000000000" pitchFamily="2" charset="2"/>
              </a:rPr>
              <a:t>packlist (completed and signed!) to </a:t>
            </a:r>
            <a:r>
              <a:rPr lang="en-US" sz="2400" dirty="0" smtClean="0">
                <a:sym typeface="Wingdings" panose="05000000000000000000" pitchFamily="2" charset="2"/>
                <a:hlinkClick r:id="rId4"/>
              </a:rPr>
              <a:t>drugsupply@ibcsg.org</a:t>
            </a:r>
            <a:r>
              <a:rPr lang="en-US" sz="2400" dirty="0" smtClean="0">
                <a:sym typeface="Wingdings" panose="05000000000000000000" pitchFamily="2" charset="2"/>
              </a:rPr>
              <a:t> . (if necessary, attach the Deviation </a:t>
            </a:r>
            <a:r>
              <a:rPr lang="en-US" sz="2400" dirty="0">
                <a:sym typeface="Wingdings" panose="05000000000000000000" pitchFamily="2" charset="2"/>
              </a:rPr>
              <a:t>F</a:t>
            </a:r>
            <a:r>
              <a:rPr lang="en-US" sz="2400" dirty="0" smtClean="0">
                <a:sym typeface="Wingdings" panose="05000000000000000000" pitchFamily="2" charset="2"/>
              </a:rPr>
              <a:t>orm)</a:t>
            </a:r>
          </a:p>
          <a:p>
            <a:pPr marL="0" lvl="2" indent="0">
              <a:spcBef>
                <a:spcPts val="600"/>
              </a:spcBef>
              <a:buClr>
                <a:schemeClr val="accent1"/>
              </a:buClr>
              <a:buSzPct val="70000"/>
              <a:buNone/>
            </a:pPr>
            <a:endParaRPr lang="en-US" sz="2400" dirty="0">
              <a:sym typeface="Wingdings" panose="05000000000000000000" pitchFamily="2" charset="2"/>
            </a:endParaRPr>
          </a:p>
          <a:p>
            <a:pPr marL="0" lvl="2" indent="0">
              <a:spcBef>
                <a:spcPts val="600"/>
              </a:spcBef>
              <a:buClr>
                <a:schemeClr val="accent1"/>
              </a:buClr>
              <a:buSzPct val="70000"/>
              <a:buNone/>
            </a:pPr>
            <a:endParaRPr lang="en-US" sz="2400" dirty="0" smtClean="0">
              <a:sym typeface="Wingdings" panose="05000000000000000000" pitchFamily="2" charset="2"/>
            </a:endParaRPr>
          </a:p>
          <a:p>
            <a:pPr marL="0" lvl="1">
              <a:spcBef>
                <a:spcPts val="600"/>
              </a:spcBef>
              <a:buSzPct val="70000"/>
              <a:buNone/>
            </a:pPr>
            <a:endParaRPr lang="en-US" sz="2700" dirty="0">
              <a:sym typeface="Wingdings" panose="05000000000000000000" pitchFamily="2" charset="2"/>
            </a:endParaRPr>
          </a:p>
          <a:p>
            <a:pPr marL="0" lvl="2" indent="0">
              <a:spcBef>
                <a:spcPts val="600"/>
              </a:spcBef>
              <a:buClr>
                <a:schemeClr val="accent1"/>
              </a:buClr>
              <a:buSzPct val="70000"/>
              <a:buNone/>
            </a:pPr>
            <a:endParaRPr lang="en-US" sz="2400" dirty="0" smtClean="0">
              <a:sym typeface="Wingdings" panose="05000000000000000000" pitchFamily="2" charset="2"/>
            </a:endParaRPr>
          </a:p>
          <a:p>
            <a:pPr marL="0" lvl="2" indent="0">
              <a:spcBef>
                <a:spcPts val="600"/>
              </a:spcBef>
              <a:buClr>
                <a:schemeClr val="accent1"/>
              </a:buClr>
              <a:buSzPct val="70000"/>
              <a:buNone/>
            </a:pPr>
            <a:endParaRPr lang="en-US" sz="2400" dirty="0">
              <a:sym typeface="Wingdings" panose="05000000000000000000" pitchFamily="2" charset="2"/>
            </a:endParaRPr>
          </a:p>
          <a:p>
            <a:pPr marL="0" lvl="2" indent="0">
              <a:spcBef>
                <a:spcPts val="600"/>
              </a:spcBef>
              <a:buClr>
                <a:schemeClr val="accent1"/>
              </a:buClr>
              <a:buSzPct val="70000"/>
              <a:buNone/>
            </a:pPr>
            <a:endParaRPr lang="en-US" sz="2400" dirty="0">
              <a:sym typeface="Wingdings" panose="05000000000000000000" pitchFamily="2" charset="2"/>
            </a:endParaRPr>
          </a:p>
          <a:p>
            <a:pPr marL="0" lvl="2" indent="0">
              <a:spcBef>
                <a:spcPts val="600"/>
              </a:spcBef>
              <a:buClr>
                <a:schemeClr val="accent1"/>
              </a:buClr>
              <a:buSzPct val="70000"/>
              <a:buNone/>
            </a:pPr>
            <a:endParaRPr lang="en-US" sz="2400" dirty="0" smtClean="0">
              <a:sym typeface="Wingdings" panose="05000000000000000000" pitchFamily="2" charset="2"/>
            </a:endParaRPr>
          </a:p>
          <a:p>
            <a:pPr marL="0" lvl="2" indent="0">
              <a:spcBef>
                <a:spcPts val="600"/>
              </a:spcBef>
              <a:buClr>
                <a:schemeClr val="accent1"/>
              </a:buClr>
              <a:buSzPct val="70000"/>
              <a:buNone/>
            </a:pPr>
            <a:endParaRPr lang="en-US" sz="2400" dirty="0">
              <a:sym typeface="Wingdings" panose="05000000000000000000" pitchFamily="2" charset="2"/>
            </a:endParaRPr>
          </a:p>
        </p:txBody>
      </p:sp>
      <p:pic>
        <p:nvPicPr>
          <p:cNvPr id="4" name="Picture 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196" y="2794211"/>
            <a:ext cx="6909608" cy="32812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372714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872237"/>
          </a:xfrm>
        </p:spPr>
        <p:txBody>
          <a:bodyPr/>
          <a:lstStyle/>
          <a:p>
            <a:r>
              <a:rPr lang="de-CH" dirty="0"/>
              <a:t>AOR </a:t>
            </a:r>
            <a:r>
              <a:rPr lang="de-CH" dirty="0" err="1"/>
              <a:t>Pertuzumab</a:t>
            </a:r>
            <a:r>
              <a:rPr lang="de-CH" dirty="0"/>
              <a:t> &amp; </a:t>
            </a:r>
            <a:r>
              <a:rPr lang="de-CH" dirty="0" err="1"/>
              <a:t>Trastuzumab</a:t>
            </a:r>
            <a:endParaRPr lang="de-CH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dirty="0" smtClean="0"/>
              <a:t>Check latest </a:t>
            </a:r>
            <a:r>
              <a:rPr lang="en-US" dirty="0"/>
              <a:t>acceptable date and time of  </a:t>
            </a:r>
            <a:r>
              <a:rPr lang="en-US" dirty="0" smtClean="0"/>
              <a:t>arrival </a:t>
            </a:r>
            <a:r>
              <a:rPr lang="en-US" dirty="0"/>
              <a:t>on the red label on the carton of the shipper.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endParaRPr lang="en-US" dirty="0" smtClean="0"/>
          </a:p>
          <a:p>
            <a:r>
              <a:rPr lang="en-US" dirty="0"/>
              <a:t>Consignment Form (pack list) to be completed with date and time the shipment was received. Send it to </a:t>
            </a:r>
            <a:r>
              <a:rPr lang="en-US" u="sng" dirty="0">
                <a:hlinkClick r:id="rId3"/>
              </a:rPr>
              <a:t>drugsupply@ibcsg.org</a:t>
            </a:r>
            <a:r>
              <a:rPr lang="en-US" dirty="0"/>
              <a:t>. 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de-CH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2"/>
          </p:nvPr>
        </p:nvPicPr>
        <p:blipFill>
          <a:blip r:embed="rId4"/>
          <a:stretch>
            <a:fillRect/>
          </a:stretch>
        </p:blipFill>
        <p:spPr>
          <a:xfrm>
            <a:off x="5588000" y="1996276"/>
            <a:ext cx="2877561" cy="188992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8000" y="4227407"/>
            <a:ext cx="5371042" cy="194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984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881062"/>
          </a:xfrm>
        </p:spPr>
        <p:txBody>
          <a:bodyPr/>
          <a:lstStyle/>
          <a:p>
            <a:r>
              <a:rPr lang="de-CH" dirty="0"/>
              <a:t>AOR </a:t>
            </a:r>
            <a:r>
              <a:rPr lang="de-CH" dirty="0" err="1"/>
              <a:t>Pertuzumab</a:t>
            </a:r>
            <a:r>
              <a:rPr lang="de-CH" dirty="0"/>
              <a:t> &amp; </a:t>
            </a:r>
            <a:r>
              <a:rPr lang="de-CH" dirty="0" err="1"/>
              <a:t>Trastuzumab</a:t>
            </a:r>
            <a:endParaRPr lang="de-CH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10363200" cy="4873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sym typeface="Wingdings" panose="05000000000000000000" pitchFamily="2" charset="2"/>
              </a:rPr>
              <a:t>If </a:t>
            </a:r>
            <a:r>
              <a:rPr lang="en-US" dirty="0">
                <a:sym typeface="Wingdings" panose="05000000000000000000" pitchFamily="2" charset="2"/>
              </a:rPr>
              <a:t>date /time is out of acceptable range </a:t>
            </a:r>
            <a:r>
              <a:rPr lang="en-US" dirty="0" smtClean="0">
                <a:sym typeface="Wingdings" panose="05000000000000000000" pitchFamily="2" charset="2"/>
              </a:rPr>
              <a:t>or you inspect any irregularities:</a:t>
            </a:r>
          </a:p>
          <a:p>
            <a:pPr>
              <a:buFont typeface="Courier New" panose="02070309020205020404" pitchFamily="49" charset="0"/>
              <a:buChar char="o"/>
            </a:pPr>
            <a:endParaRPr lang="en-US" dirty="0">
              <a:sym typeface="Wingdings" panose="05000000000000000000" pitchFamily="2" charset="2"/>
            </a:endParaRPr>
          </a:p>
          <a:p>
            <a:pPr marL="1162050" lvl="2" indent="-617538"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ym typeface="Wingdings" panose="05000000000000000000" pitchFamily="2" charset="2"/>
              </a:rPr>
              <a:t>quarantine the shipment under appropriate storage conditions. </a:t>
            </a:r>
          </a:p>
          <a:p>
            <a:pPr marL="887412" lvl="2" indent="-342900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sym typeface="Wingdings" panose="05000000000000000000" pitchFamily="2" charset="2"/>
              </a:rPr>
              <a:t>   complete </a:t>
            </a:r>
            <a:r>
              <a:rPr lang="en-US" sz="2400" dirty="0">
                <a:sym typeface="Wingdings" panose="05000000000000000000" pitchFamily="2" charset="2"/>
              </a:rPr>
              <a:t>the Roche IMP Deviation </a:t>
            </a:r>
            <a:r>
              <a:rPr lang="en-US" sz="2400" dirty="0" smtClean="0">
                <a:sym typeface="Wingdings" panose="05000000000000000000" pitchFamily="2" charset="2"/>
              </a:rPr>
              <a:t>Form </a:t>
            </a:r>
            <a:endParaRPr lang="en-US" sz="2400" dirty="0">
              <a:sym typeface="Wingdings" panose="05000000000000000000" pitchFamily="2" charset="2"/>
            </a:endParaRPr>
          </a:p>
          <a:p>
            <a:pPr marL="1162050" lvl="2" indent="-617538"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ym typeface="Wingdings" panose="05000000000000000000" pitchFamily="2" charset="2"/>
              </a:rPr>
              <a:t>send it to </a:t>
            </a:r>
            <a:r>
              <a:rPr lang="en-US" sz="2400" u="sng" dirty="0">
                <a:hlinkClick r:id="rId3"/>
              </a:rPr>
              <a:t>global.imp-tempdev@roche.com</a:t>
            </a:r>
            <a:r>
              <a:rPr lang="en-US" sz="2400" u="sng" dirty="0"/>
              <a:t>, cc </a:t>
            </a:r>
            <a:r>
              <a:rPr lang="en-US" sz="2400" u="sng" dirty="0">
                <a:hlinkClick r:id="rId4"/>
              </a:rPr>
              <a:t>drugsupply@ibcsg.org</a:t>
            </a:r>
            <a:r>
              <a:rPr lang="en-US" sz="2400" dirty="0"/>
              <a:t>; Roche Study   Manager </a:t>
            </a:r>
            <a:r>
              <a:rPr lang="en-US" sz="2400" u="sng" dirty="0">
                <a:hlinkClick r:id="rId5"/>
              </a:rPr>
              <a:t>roland.reuling@roche.com</a:t>
            </a:r>
            <a:r>
              <a:rPr lang="en-US" sz="2400" dirty="0"/>
              <a:t>.</a:t>
            </a:r>
          </a:p>
          <a:p>
            <a:pPr marL="1162050" lvl="2" indent="-617538"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ym typeface="Wingdings" panose="05000000000000000000" pitchFamily="2" charset="2"/>
              </a:rPr>
              <a:t>Roche will </a:t>
            </a:r>
            <a:r>
              <a:rPr lang="en-US" sz="2400" dirty="0" smtClean="0">
                <a:sym typeface="Wingdings" panose="05000000000000000000" pitchFamily="2" charset="2"/>
              </a:rPr>
              <a:t>advise </a:t>
            </a:r>
            <a:r>
              <a:rPr lang="en-US" sz="2400" dirty="0">
                <a:sym typeface="Wingdings" panose="05000000000000000000" pitchFamily="2" charset="2"/>
              </a:rPr>
              <a:t>if medication is usable or not</a:t>
            </a:r>
          </a:p>
          <a:p>
            <a:pPr marL="0" indent="0">
              <a:buNone/>
            </a:pPr>
            <a:endParaRPr lang="de-CH" dirty="0" smtClean="0"/>
          </a:p>
          <a:p>
            <a:pPr marL="0" indent="0">
              <a:buNone/>
            </a:pPr>
            <a:endParaRPr lang="de-CH" dirty="0" smtClean="0"/>
          </a:p>
        </p:txBody>
      </p:sp>
    </p:spTree>
    <p:extLst>
      <p:ext uri="{BB962C8B-B14F-4D97-AF65-F5344CB8AC3E}">
        <p14:creationId xmlns:p14="http://schemas.microsoft.com/office/powerpoint/2010/main" val="430768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058400" cy="814771"/>
          </a:xfrm>
        </p:spPr>
        <p:txBody>
          <a:bodyPr/>
          <a:lstStyle/>
          <a:p>
            <a:r>
              <a:rPr lang="de-CH" dirty="0" smtClean="0"/>
              <a:t>Storage </a:t>
            </a:r>
            <a:r>
              <a:rPr lang="de-CH" dirty="0" err="1" smtClean="0"/>
              <a:t>conditions</a:t>
            </a:r>
            <a:endParaRPr lang="de-CH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2"/>
          </p:nvPr>
        </p:nvSpPr>
        <p:spPr>
          <a:xfrm>
            <a:off x="762000" y="4698124"/>
            <a:ext cx="4724400" cy="15502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+15°C - +30°C.</a:t>
            </a:r>
            <a:endParaRPr lang="de-CH" sz="2000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6210300" y="4698124"/>
            <a:ext cx="4495800" cy="155027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 smtClean="0"/>
              <a:t>+</a:t>
            </a:r>
            <a:r>
              <a:rPr lang="en-US" dirty="0"/>
              <a:t>2°C - +8°C. </a:t>
            </a:r>
            <a:endParaRPr lang="en-US" dirty="0" smtClean="0"/>
          </a:p>
          <a:p>
            <a:r>
              <a:rPr lang="en-US" dirty="0" smtClean="0"/>
              <a:t>Keep </a:t>
            </a:r>
            <a:r>
              <a:rPr lang="en-US" dirty="0"/>
              <a:t>the vials in the outer carton. </a:t>
            </a:r>
            <a:endParaRPr lang="en-US" dirty="0" smtClean="0"/>
          </a:p>
          <a:p>
            <a:r>
              <a:rPr lang="en-US" dirty="0" smtClean="0"/>
              <a:t>Do </a:t>
            </a:r>
            <a:r>
              <a:rPr lang="en-US" dirty="0"/>
              <a:t>not freeze. </a:t>
            </a:r>
            <a:endParaRPr lang="en-US" dirty="0" smtClean="0"/>
          </a:p>
          <a:p>
            <a:r>
              <a:rPr lang="en-US" dirty="0" smtClean="0"/>
              <a:t>Do </a:t>
            </a:r>
            <a:r>
              <a:rPr lang="en-US" dirty="0"/>
              <a:t>not shake.</a:t>
            </a:r>
            <a:endParaRPr lang="de-CH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"/>
          </p:nvPr>
        </p:nvSpPr>
        <p:spPr>
          <a:xfrm>
            <a:off x="762000" y="3927932"/>
            <a:ext cx="4876800" cy="471074"/>
          </a:xfrm>
        </p:spPr>
        <p:txBody>
          <a:bodyPr/>
          <a:lstStyle/>
          <a:p>
            <a:pPr algn="ctr"/>
            <a:r>
              <a:rPr lang="de-CH" dirty="0" err="1" smtClean="0"/>
              <a:t>Palbociclib</a:t>
            </a:r>
            <a:endParaRPr lang="de-CH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6210300" y="3924344"/>
            <a:ext cx="4876800" cy="471074"/>
          </a:xfrm>
          <a:prstGeom prst="roundRect">
            <a:avLst>
              <a:gd name="adj" fmla="val 14272"/>
            </a:avLst>
          </a:prstGeom>
        </p:spPr>
        <p:txBody>
          <a:bodyPr/>
          <a:lstStyle/>
          <a:p>
            <a:pPr algn="ctr"/>
            <a:r>
              <a:rPr lang="de-CH" dirty="0" err="1" smtClean="0"/>
              <a:t>Pertuzumab</a:t>
            </a:r>
            <a:r>
              <a:rPr lang="de-CH" dirty="0" smtClean="0"/>
              <a:t> and </a:t>
            </a:r>
            <a:r>
              <a:rPr lang="de-CH" dirty="0" err="1" smtClean="0"/>
              <a:t>Trastuzumab</a:t>
            </a:r>
            <a:endParaRPr lang="de-CH" dirty="0"/>
          </a:p>
        </p:txBody>
      </p:sp>
      <p:sp>
        <p:nvSpPr>
          <p:cNvPr id="12" name="TextBox 11"/>
          <p:cNvSpPr txBox="1"/>
          <p:nvPr/>
        </p:nvSpPr>
        <p:spPr>
          <a:xfrm>
            <a:off x="725214" y="1592317"/>
            <a:ext cx="1048406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182880">
              <a:lnSpc>
                <a:spcPct val="150000"/>
              </a:lnSpc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</a:pPr>
            <a:r>
              <a:rPr lang="de-CH" sz="2000" dirty="0">
                <a:latin typeface="Arial" pitchFamily="34" charset="0"/>
                <a:cs typeface="Arial" pitchFamily="34" charset="0"/>
              </a:rPr>
              <a:t>Store </a:t>
            </a:r>
            <a:r>
              <a:rPr lang="de-CH" sz="2000" dirty="0" err="1">
                <a:latin typeface="Arial" pitchFamily="34" charset="0"/>
                <a:cs typeface="Arial" pitchFamily="34" charset="0"/>
              </a:rPr>
              <a:t>trial</a:t>
            </a:r>
            <a:r>
              <a:rPr lang="de-CH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de-CH" sz="2000" dirty="0" err="1" smtClean="0">
                <a:latin typeface="Arial" pitchFamily="34" charset="0"/>
                <a:cs typeface="Arial" pitchFamily="34" charset="0"/>
              </a:rPr>
              <a:t>medication</a:t>
            </a:r>
            <a:r>
              <a:rPr lang="de-CH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sz="2000" dirty="0">
                <a:latin typeface="Arial" pitchFamily="34" charset="0"/>
                <a:cs typeface="Arial" pitchFamily="34" charset="0"/>
              </a:rPr>
              <a:t>in a </a:t>
            </a:r>
            <a:r>
              <a:rPr lang="de-CH" sz="2000" dirty="0" err="1">
                <a:latin typeface="Arial" pitchFamily="34" charset="0"/>
                <a:cs typeface="Arial" pitchFamily="34" charset="0"/>
              </a:rPr>
              <a:t>secure</a:t>
            </a:r>
            <a:r>
              <a:rPr lang="de-CH" sz="2000" dirty="0">
                <a:latin typeface="Arial" pitchFamily="34" charset="0"/>
                <a:cs typeface="Arial" pitchFamily="34" charset="0"/>
              </a:rPr>
              <a:t>, limited-access </a:t>
            </a:r>
            <a:r>
              <a:rPr lang="de-CH" sz="2000" dirty="0" err="1">
                <a:latin typeface="Arial" pitchFamily="34" charset="0"/>
                <a:cs typeface="Arial" pitchFamily="34" charset="0"/>
              </a:rPr>
              <a:t>location</a:t>
            </a:r>
            <a:endParaRPr lang="de-CH" sz="2000" dirty="0">
              <a:latin typeface="Arial" pitchFamily="34" charset="0"/>
              <a:cs typeface="Arial" pitchFamily="34" charset="0"/>
            </a:endParaRPr>
          </a:p>
          <a:p>
            <a:pPr indent="-182880">
              <a:lnSpc>
                <a:spcPct val="150000"/>
              </a:lnSpc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</a:pPr>
            <a:r>
              <a:rPr lang="de-CH" sz="2000" dirty="0" err="1">
                <a:latin typeface="Arial" pitchFamily="34" charset="0"/>
                <a:cs typeface="Arial" pitchFamily="34" charset="0"/>
              </a:rPr>
              <a:t>Medication</a:t>
            </a:r>
            <a:r>
              <a:rPr lang="de-CH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de-CH" sz="2000" dirty="0" err="1">
                <a:latin typeface="Arial" pitchFamily="34" charset="0"/>
                <a:cs typeface="Arial" pitchFamily="34" charset="0"/>
              </a:rPr>
              <a:t>that</a:t>
            </a:r>
            <a:r>
              <a:rPr lang="de-CH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de-CH" sz="2000" dirty="0" err="1">
                <a:latin typeface="Arial" pitchFamily="34" charset="0"/>
                <a:cs typeface="Arial" pitchFamily="34" charset="0"/>
              </a:rPr>
              <a:t>expired</a:t>
            </a:r>
            <a:r>
              <a:rPr lang="de-CH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de-CH" sz="2000" dirty="0" err="1">
                <a:latin typeface="Arial" pitchFamily="34" charset="0"/>
                <a:cs typeface="Arial" pitchFamily="34" charset="0"/>
              </a:rPr>
              <a:t>or</a:t>
            </a:r>
            <a:r>
              <a:rPr lang="de-CH" sz="2000" dirty="0">
                <a:latin typeface="Arial" pitchFamily="34" charset="0"/>
                <a:cs typeface="Arial" pitchFamily="34" charset="0"/>
              </a:rPr>
              <a:t> not </a:t>
            </a:r>
            <a:r>
              <a:rPr lang="de-CH" sz="2000" dirty="0" err="1">
                <a:latin typeface="Arial" pitchFamily="34" charset="0"/>
                <a:cs typeface="Arial" pitchFamily="34" charset="0"/>
              </a:rPr>
              <a:t>safe</a:t>
            </a:r>
            <a:r>
              <a:rPr lang="de-CH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de-CH" sz="2000" dirty="0" err="1">
                <a:latin typeface="Arial" pitchFamily="34" charset="0"/>
                <a:cs typeface="Arial" pitchFamily="34" charset="0"/>
              </a:rPr>
              <a:t>to</a:t>
            </a:r>
            <a:r>
              <a:rPr lang="de-CH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de-CH" sz="2000" dirty="0" err="1">
                <a:latin typeface="Arial" pitchFamily="34" charset="0"/>
                <a:cs typeface="Arial" pitchFamily="34" charset="0"/>
              </a:rPr>
              <a:t>dispense</a:t>
            </a:r>
            <a:r>
              <a:rPr lang="de-CH" sz="2000" dirty="0">
                <a:latin typeface="Arial" pitchFamily="34" charset="0"/>
                <a:cs typeface="Arial" pitchFamily="34" charset="0"/>
              </a:rPr>
              <a:t>/</a:t>
            </a:r>
            <a:r>
              <a:rPr lang="de-CH" sz="2000" dirty="0" err="1">
                <a:latin typeface="Arial" pitchFamily="34" charset="0"/>
                <a:cs typeface="Arial" pitchFamily="34" charset="0"/>
              </a:rPr>
              <a:t>administer</a:t>
            </a:r>
            <a:r>
              <a:rPr lang="de-CH" sz="2000" dirty="0">
                <a:latin typeface="Arial" pitchFamily="34" charset="0"/>
                <a:cs typeface="Arial" pitchFamily="34" charset="0"/>
              </a:rPr>
              <a:t> must </a:t>
            </a:r>
            <a:r>
              <a:rPr lang="de-CH" sz="2000" dirty="0" err="1">
                <a:latin typeface="Arial" pitchFamily="34" charset="0"/>
                <a:cs typeface="Arial" pitchFamily="34" charset="0"/>
              </a:rPr>
              <a:t>be</a:t>
            </a:r>
            <a:r>
              <a:rPr lang="de-CH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de-CH" sz="2000" dirty="0" err="1">
                <a:latin typeface="Arial" pitchFamily="34" charset="0"/>
                <a:cs typeface="Arial" pitchFamily="34" charset="0"/>
              </a:rPr>
              <a:t>stored</a:t>
            </a:r>
            <a:r>
              <a:rPr lang="de-CH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de-CH" sz="2000" dirty="0" err="1">
                <a:latin typeface="Arial" pitchFamily="34" charset="0"/>
                <a:cs typeface="Arial" pitchFamily="34" charset="0"/>
              </a:rPr>
              <a:t>well</a:t>
            </a:r>
            <a:r>
              <a:rPr lang="de-CH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de-CH" sz="2000" dirty="0" err="1">
                <a:latin typeface="Arial" pitchFamily="34" charset="0"/>
                <a:cs typeface="Arial" pitchFamily="34" charset="0"/>
              </a:rPr>
              <a:t>separated</a:t>
            </a:r>
            <a:endParaRPr lang="de-CH" sz="2000" dirty="0">
              <a:latin typeface="Arial" pitchFamily="34" charset="0"/>
              <a:cs typeface="Arial" pitchFamily="34" charset="0"/>
            </a:endParaRPr>
          </a:p>
          <a:p>
            <a:pPr indent="-182880">
              <a:lnSpc>
                <a:spcPct val="150000"/>
              </a:lnSpc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</a:pPr>
            <a:r>
              <a:rPr lang="de-CH" sz="2000" dirty="0">
                <a:latin typeface="Arial" pitchFamily="34" charset="0"/>
                <a:cs typeface="Arial" pitchFamily="34" charset="0"/>
              </a:rPr>
              <a:t>Storage temperature must </a:t>
            </a:r>
            <a:r>
              <a:rPr lang="de-CH" sz="2000" dirty="0" err="1">
                <a:latin typeface="Arial" pitchFamily="34" charset="0"/>
                <a:cs typeface="Arial" pitchFamily="34" charset="0"/>
              </a:rPr>
              <a:t>be</a:t>
            </a:r>
            <a:r>
              <a:rPr lang="de-CH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de-CH" sz="2000" dirty="0" err="1">
                <a:latin typeface="Arial" pitchFamily="34" charset="0"/>
                <a:cs typeface="Arial" pitchFamily="34" charset="0"/>
              </a:rPr>
              <a:t>monitored</a:t>
            </a:r>
            <a:endParaRPr lang="de-CH" sz="2000" dirty="0">
              <a:latin typeface="Arial" pitchFamily="34" charset="0"/>
              <a:cs typeface="Arial" pitchFamily="34" charset="0"/>
            </a:endParaRPr>
          </a:p>
          <a:p>
            <a:pPr indent="-182880">
              <a:lnSpc>
                <a:spcPct val="150000"/>
              </a:lnSpc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</a:pPr>
            <a:r>
              <a:rPr lang="de-CH" sz="2000" dirty="0">
                <a:latin typeface="Arial" pitchFamily="34" charset="0"/>
                <a:cs typeface="Arial" pitchFamily="34" charset="0"/>
              </a:rPr>
              <a:t>All </a:t>
            </a:r>
            <a:r>
              <a:rPr lang="de-CH" sz="2000" dirty="0" err="1">
                <a:latin typeface="Arial" pitchFamily="34" charset="0"/>
                <a:cs typeface="Arial" pitchFamily="34" charset="0"/>
              </a:rPr>
              <a:t>deviations</a:t>
            </a:r>
            <a:r>
              <a:rPr lang="de-CH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de-CH" sz="2000" dirty="0" err="1">
                <a:latin typeface="Arial" pitchFamily="34" charset="0"/>
                <a:cs typeface="Arial" pitchFamily="34" charset="0"/>
              </a:rPr>
              <a:t>from</a:t>
            </a:r>
            <a:r>
              <a:rPr lang="de-CH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de-CH" sz="2000" dirty="0" err="1">
                <a:latin typeface="Arial" pitchFamily="34" charset="0"/>
                <a:cs typeface="Arial" pitchFamily="34" charset="0"/>
              </a:rPr>
              <a:t>required</a:t>
            </a:r>
            <a:r>
              <a:rPr lang="de-CH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de-CH" sz="2000" dirty="0" err="1">
                <a:latin typeface="Arial" pitchFamily="34" charset="0"/>
                <a:cs typeface="Arial" pitchFamily="34" charset="0"/>
              </a:rPr>
              <a:t>conditions</a:t>
            </a:r>
            <a:r>
              <a:rPr lang="de-CH" sz="2000" dirty="0">
                <a:latin typeface="Arial" pitchFamily="34" charset="0"/>
                <a:cs typeface="Arial" pitchFamily="34" charset="0"/>
              </a:rPr>
              <a:t> must </a:t>
            </a:r>
            <a:r>
              <a:rPr lang="de-CH" sz="2000" dirty="0" err="1">
                <a:latin typeface="Arial" pitchFamily="34" charset="0"/>
                <a:cs typeface="Arial" pitchFamily="34" charset="0"/>
              </a:rPr>
              <a:t>be</a:t>
            </a:r>
            <a:r>
              <a:rPr lang="de-CH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de-CH" sz="2000" dirty="0" err="1">
                <a:latin typeface="Arial" pitchFamily="34" charset="0"/>
                <a:cs typeface="Arial" pitchFamily="34" charset="0"/>
              </a:rPr>
              <a:t>reported</a:t>
            </a:r>
            <a:r>
              <a:rPr lang="de-CH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de-CH" sz="2000" dirty="0" err="1">
                <a:latin typeface="Arial" pitchFamily="34" charset="0"/>
                <a:cs typeface="Arial" pitchFamily="34" charset="0"/>
              </a:rPr>
              <a:t>immediately</a:t>
            </a:r>
            <a:endParaRPr lang="de-CH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5990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845338" cy="822642"/>
          </a:xfrm>
        </p:spPr>
        <p:txBody>
          <a:bodyPr>
            <a:normAutofit/>
          </a:bodyPr>
          <a:lstStyle/>
          <a:p>
            <a:r>
              <a:rPr lang="de-CH" dirty="0" smtClean="0"/>
              <a:t>temperature </a:t>
            </a:r>
            <a:r>
              <a:rPr lang="de-CH" dirty="0" err="1" smtClean="0"/>
              <a:t>deviations</a:t>
            </a:r>
            <a:r>
              <a:rPr lang="de-CH" dirty="0" smtClean="0"/>
              <a:t> </a:t>
            </a:r>
            <a:r>
              <a:rPr lang="de-CH" dirty="0" err="1" smtClean="0"/>
              <a:t>during</a:t>
            </a:r>
            <a:r>
              <a:rPr lang="de-CH" dirty="0" smtClean="0"/>
              <a:t> </a:t>
            </a:r>
            <a:r>
              <a:rPr lang="de-CH" dirty="0" err="1" smtClean="0"/>
              <a:t>site</a:t>
            </a:r>
            <a:r>
              <a:rPr lang="de-CH" dirty="0" smtClean="0"/>
              <a:t> </a:t>
            </a:r>
            <a:r>
              <a:rPr lang="de-CH" dirty="0" err="1" smtClean="0"/>
              <a:t>storage</a:t>
            </a:r>
            <a:r>
              <a:rPr lang="de-CH" dirty="0" smtClean="0"/>
              <a:t> - </a:t>
            </a:r>
            <a:r>
              <a:rPr lang="de-CH" dirty="0" err="1" smtClean="0"/>
              <a:t>general</a:t>
            </a:r>
            <a:endParaRPr lang="de-CH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549400"/>
            <a:ext cx="10845338" cy="4622801"/>
          </a:xfrm>
        </p:spPr>
        <p:txBody>
          <a:bodyPr>
            <a:normAutofit fontScale="92500" lnSpcReduction="20000"/>
          </a:bodyPr>
          <a:lstStyle/>
          <a:p>
            <a:r>
              <a:rPr lang="de-CH" dirty="0" smtClean="0"/>
              <a:t>Report </a:t>
            </a:r>
            <a:r>
              <a:rPr lang="de-CH" dirty="0" err="1" smtClean="0"/>
              <a:t>deviations</a:t>
            </a:r>
            <a:r>
              <a:rPr lang="de-CH" dirty="0" smtClean="0"/>
              <a:t> </a:t>
            </a:r>
            <a:r>
              <a:rPr lang="de-CH" dirty="0" err="1" smtClean="0"/>
              <a:t>immediately</a:t>
            </a:r>
            <a:r>
              <a:rPr lang="de-CH" dirty="0" smtClean="0"/>
              <a:t>, </a:t>
            </a:r>
            <a:r>
              <a:rPr lang="de-CH" dirty="0" err="1" smtClean="0"/>
              <a:t>if</a:t>
            </a:r>
            <a:r>
              <a:rPr lang="de-CH" dirty="0" smtClean="0"/>
              <a:t> not </a:t>
            </a:r>
            <a:r>
              <a:rPr lang="de-CH" dirty="0" err="1" smtClean="0"/>
              <a:t>defined</a:t>
            </a:r>
            <a:r>
              <a:rPr lang="de-CH" dirty="0" smtClean="0"/>
              <a:t> </a:t>
            </a:r>
            <a:r>
              <a:rPr lang="de-CH" dirty="0" err="1" smtClean="0"/>
              <a:t>otherwise</a:t>
            </a:r>
            <a:r>
              <a:rPr lang="de-CH" dirty="0" smtClean="0"/>
              <a:t>!</a:t>
            </a:r>
          </a:p>
          <a:p>
            <a:pPr marL="0" indent="0">
              <a:buNone/>
            </a:pPr>
            <a:endParaRPr lang="de-CH" dirty="0" smtClean="0"/>
          </a:p>
          <a:p>
            <a:r>
              <a:rPr lang="de-CH" dirty="0" err="1" smtClean="0"/>
              <a:t>Affected</a:t>
            </a:r>
            <a:r>
              <a:rPr lang="de-CH" dirty="0" smtClean="0"/>
              <a:t> </a:t>
            </a:r>
            <a:r>
              <a:rPr lang="de-CH" dirty="0" err="1" smtClean="0"/>
              <a:t>medication</a:t>
            </a:r>
            <a:r>
              <a:rPr lang="de-CH" dirty="0" smtClean="0"/>
              <a:t>, </a:t>
            </a:r>
            <a:r>
              <a:rPr lang="de-CH" dirty="0" err="1" smtClean="0"/>
              <a:t>if</a:t>
            </a:r>
            <a:r>
              <a:rPr lang="de-CH" dirty="0" smtClean="0"/>
              <a:t> not </a:t>
            </a:r>
            <a:r>
              <a:rPr lang="de-CH" dirty="0" err="1" smtClean="0"/>
              <a:t>defined</a:t>
            </a:r>
            <a:r>
              <a:rPr lang="de-CH" dirty="0" smtClean="0"/>
              <a:t> </a:t>
            </a:r>
            <a:r>
              <a:rPr lang="de-CH" dirty="0" err="1" smtClean="0"/>
              <a:t>otherwise</a:t>
            </a:r>
            <a:r>
              <a:rPr lang="de-CH" dirty="0" smtClean="0"/>
              <a:t>, </a:t>
            </a:r>
            <a:r>
              <a:rPr lang="de-CH" dirty="0" err="1" smtClean="0"/>
              <a:t>has</a:t>
            </a:r>
            <a:r>
              <a:rPr lang="de-CH" dirty="0" smtClean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</a:t>
            </a:r>
            <a:r>
              <a:rPr lang="de-CH" dirty="0" err="1" smtClean="0"/>
              <a:t>be</a:t>
            </a:r>
            <a:r>
              <a:rPr lang="de-CH" dirty="0" smtClean="0"/>
              <a:t> </a:t>
            </a:r>
            <a:r>
              <a:rPr lang="de-CH" dirty="0" err="1" smtClean="0"/>
              <a:t>quarantined</a:t>
            </a:r>
            <a:r>
              <a:rPr lang="de-CH" dirty="0"/>
              <a:t>:</a:t>
            </a:r>
            <a:r>
              <a:rPr lang="de-CH" dirty="0" smtClean="0"/>
              <a:t> </a:t>
            </a:r>
            <a:r>
              <a:rPr lang="de-CH" dirty="0" err="1" smtClean="0"/>
              <a:t>well</a:t>
            </a:r>
            <a:r>
              <a:rPr lang="de-CH" dirty="0" smtClean="0"/>
              <a:t> </a:t>
            </a:r>
            <a:r>
              <a:rPr lang="de-CH" dirty="0" err="1" smtClean="0"/>
              <a:t>separated</a:t>
            </a:r>
            <a:r>
              <a:rPr lang="de-CH" dirty="0" smtClean="0"/>
              <a:t> </a:t>
            </a:r>
            <a:r>
              <a:rPr lang="de-CH" dirty="0" err="1" smtClean="0"/>
              <a:t>from</a:t>
            </a:r>
            <a:r>
              <a:rPr lang="de-CH" dirty="0" smtClean="0"/>
              <a:t> </a:t>
            </a:r>
            <a:r>
              <a:rPr lang="de-CH" dirty="0" err="1" smtClean="0"/>
              <a:t>usable</a:t>
            </a:r>
            <a:r>
              <a:rPr lang="de-CH" dirty="0" smtClean="0"/>
              <a:t> </a:t>
            </a:r>
            <a:r>
              <a:rPr lang="de-CH" dirty="0" err="1" smtClean="0"/>
              <a:t>study</a:t>
            </a:r>
            <a:r>
              <a:rPr lang="de-CH" dirty="0" smtClean="0"/>
              <a:t> stock, </a:t>
            </a:r>
            <a:r>
              <a:rPr lang="de-CH" dirty="0" err="1" smtClean="0"/>
              <a:t>until</a:t>
            </a:r>
            <a:r>
              <a:rPr lang="de-CH" dirty="0" smtClean="0"/>
              <a:t> </a:t>
            </a:r>
            <a:r>
              <a:rPr lang="de-CH" dirty="0" err="1" smtClean="0"/>
              <a:t>further</a:t>
            </a:r>
            <a:r>
              <a:rPr lang="de-CH" dirty="0" smtClean="0"/>
              <a:t> </a:t>
            </a:r>
            <a:r>
              <a:rPr lang="de-CH" dirty="0" err="1" smtClean="0"/>
              <a:t>usability</a:t>
            </a:r>
            <a:r>
              <a:rPr lang="de-CH" dirty="0" smtClean="0"/>
              <a:t> </a:t>
            </a:r>
            <a:r>
              <a:rPr lang="de-CH" dirty="0" err="1" smtClean="0"/>
              <a:t>confirmed</a:t>
            </a:r>
            <a:r>
              <a:rPr lang="de-CH" dirty="0"/>
              <a:t>.</a:t>
            </a:r>
            <a:endParaRPr lang="de-CH" dirty="0" smtClean="0"/>
          </a:p>
          <a:p>
            <a:pPr marL="0" indent="0">
              <a:buNone/>
            </a:pPr>
            <a:endParaRPr lang="de-CH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de-CH" dirty="0" smtClean="0"/>
              <a:t>      </a:t>
            </a:r>
            <a:r>
              <a:rPr lang="de-CH" sz="2400" dirty="0" err="1"/>
              <a:t>If</a:t>
            </a:r>
            <a:r>
              <a:rPr lang="de-CH" sz="2400" dirty="0"/>
              <a:t> </a:t>
            </a:r>
            <a:r>
              <a:rPr lang="de-CH" sz="2400" dirty="0" err="1"/>
              <a:t>confirmed</a:t>
            </a:r>
            <a:r>
              <a:rPr lang="de-CH" sz="2400" dirty="0"/>
              <a:t> </a:t>
            </a:r>
            <a:r>
              <a:rPr lang="de-CH" sz="2400" dirty="0" err="1" smtClean="0"/>
              <a:t>affected</a:t>
            </a:r>
            <a:r>
              <a:rPr lang="de-CH" sz="2400" dirty="0" smtClean="0"/>
              <a:t> </a:t>
            </a:r>
            <a:r>
              <a:rPr lang="de-CH" sz="2400" dirty="0" err="1" smtClean="0"/>
              <a:t>drug</a:t>
            </a:r>
            <a:r>
              <a:rPr lang="de-CH" sz="2400" dirty="0" smtClean="0"/>
              <a:t> </a:t>
            </a:r>
            <a:r>
              <a:rPr lang="de-CH" sz="2400" dirty="0" err="1" smtClean="0"/>
              <a:t>is</a:t>
            </a:r>
            <a:r>
              <a:rPr lang="de-CH" sz="2400" dirty="0" smtClean="0"/>
              <a:t> </a:t>
            </a:r>
            <a:r>
              <a:rPr lang="de-CH" sz="2400" dirty="0" err="1" smtClean="0"/>
              <a:t>usable</a:t>
            </a:r>
            <a:r>
              <a:rPr lang="de-CH" sz="2400" dirty="0" smtClean="0"/>
              <a:t>, </a:t>
            </a:r>
            <a:r>
              <a:rPr lang="de-CH" sz="2400" dirty="0" err="1" smtClean="0"/>
              <a:t>release</a:t>
            </a:r>
            <a:r>
              <a:rPr lang="de-CH" sz="2400" dirty="0" smtClean="0"/>
              <a:t> </a:t>
            </a:r>
            <a:r>
              <a:rPr lang="de-CH" sz="2400" dirty="0" err="1" smtClean="0"/>
              <a:t>drug</a:t>
            </a:r>
            <a:r>
              <a:rPr lang="de-CH" sz="2400" dirty="0" smtClean="0"/>
              <a:t> </a:t>
            </a:r>
            <a:r>
              <a:rPr lang="de-CH" sz="2400" dirty="0" err="1" smtClean="0"/>
              <a:t>from</a:t>
            </a:r>
            <a:r>
              <a:rPr lang="de-CH" sz="2400" dirty="0" smtClean="0"/>
              <a:t> </a:t>
            </a:r>
            <a:r>
              <a:rPr lang="de-CH" sz="2400" dirty="0" err="1" smtClean="0"/>
              <a:t>quarantine</a:t>
            </a:r>
            <a:r>
              <a:rPr lang="de-CH" sz="2400" dirty="0" smtClean="0"/>
              <a:t> </a:t>
            </a:r>
            <a:r>
              <a:rPr lang="de-CH" sz="2400" dirty="0" err="1" smtClean="0"/>
              <a:t>for</a:t>
            </a:r>
            <a:r>
              <a:rPr lang="de-CH" sz="2400" dirty="0" smtClean="0"/>
              <a:t> </a:t>
            </a:r>
            <a:endParaRPr lang="de-CH" sz="24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de-CH" sz="2400" dirty="0" smtClean="0"/>
              <a:t>     </a:t>
            </a:r>
            <a:r>
              <a:rPr lang="de-CH" sz="2400" dirty="0" err="1" smtClean="0"/>
              <a:t>further</a:t>
            </a:r>
            <a:r>
              <a:rPr lang="de-CH" sz="2400" dirty="0" smtClean="0"/>
              <a:t> </a:t>
            </a:r>
            <a:r>
              <a:rPr lang="de-CH" sz="2400" dirty="0" err="1" smtClean="0"/>
              <a:t>use</a:t>
            </a:r>
            <a:r>
              <a:rPr lang="de-CH" sz="2400" dirty="0" smtClean="0"/>
              <a:t>. 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de-CH" dirty="0" smtClean="0"/>
          </a:p>
          <a:p>
            <a:pPr marL="365760" lvl="1" indent="0">
              <a:buNone/>
            </a:pPr>
            <a:endParaRPr lang="de-CH" dirty="0" smtClean="0"/>
          </a:p>
          <a:p>
            <a:pPr marL="365760" lvl="1" indent="0">
              <a:buNone/>
            </a:pPr>
            <a:r>
              <a:rPr lang="de-CH" dirty="0" smtClean="0"/>
              <a:t>          </a:t>
            </a:r>
            <a:r>
              <a:rPr lang="de-CH" sz="2400" dirty="0" err="1"/>
              <a:t>If</a:t>
            </a:r>
            <a:r>
              <a:rPr lang="de-CH" sz="2400" dirty="0"/>
              <a:t> </a:t>
            </a:r>
            <a:r>
              <a:rPr lang="de-CH" sz="2400" dirty="0" err="1"/>
              <a:t>affected</a:t>
            </a:r>
            <a:r>
              <a:rPr lang="de-CH" sz="2400" dirty="0"/>
              <a:t> </a:t>
            </a:r>
            <a:r>
              <a:rPr lang="de-CH" sz="2400" dirty="0" err="1"/>
              <a:t>drug</a:t>
            </a:r>
            <a:r>
              <a:rPr lang="de-CH" sz="2400" dirty="0"/>
              <a:t> </a:t>
            </a:r>
            <a:r>
              <a:rPr lang="de-CH" sz="2400" dirty="0" err="1" smtClean="0"/>
              <a:t>is</a:t>
            </a:r>
            <a:r>
              <a:rPr lang="de-CH" sz="2400" dirty="0" smtClean="0"/>
              <a:t> not </a:t>
            </a:r>
            <a:r>
              <a:rPr lang="de-CH" sz="2400" dirty="0" err="1" smtClean="0"/>
              <a:t>safe</a:t>
            </a:r>
            <a:r>
              <a:rPr lang="de-CH" sz="2400" dirty="0" smtClean="0"/>
              <a:t> </a:t>
            </a:r>
            <a:r>
              <a:rPr lang="de-CH" sz="2400" dirty="0" err="1" smtClean="0"/>
              <a:t>to</a:t>
            </a:r>
            <a:r>
              <a:rPr lang="de-CH" sz="2400" dirty="0" smtClean="0"/>
              <a:t> </a:t>
            </a:r>
            <a:r>
              <a:rPr lang="de-CH" sz="2400" dirty="0" err="1" smtClean="0"/>
              <a:t>use</a:t>
            </a:r>
            <a:r>
              <a:rPr lang="de-CH" sz="2400" dirty="0" smtClean="0"/>
              <a:t>, </a:t>
            </a:r>
            <a:r>
              <a:rPr lang="de-CH" sz="2400" dirty="0" err="1" smtClean="0"/>
              <a:t>destroy</a:t>
            </a:r>
            <a:r>
              <a:rPr lang="de-CH" sz="2400" dirty="0" smtClean="0"/>
              <a:t> </a:t>
            </a:r>
            <a:r>
              <a:rPr lang="de-CH" sz="2400" dirty="0" err="1" smtClean="0"/>
              <a:t>drug</a:t>
            </a:r>
            <a:r>
              <a:rPr lang="de-CH" sz="2400" dirty="0" smtClean="0"/>
              <a:t> and </a:t>
            </a:r>
            <a:r>
              <a:rPr lang="de-CH" sz="2400" dirty="0" err="1" smtClean="0"/>
              <a:t>order</a:t>
            </a:r>
            <a:r>
              <a:rPr lang="de-CH" sz="2400" dirty="0" smtClean="0"/>
              <a:t> </a:t>
            </a:r>
            <a:r>
              <a:rPr lang="de-CH" sz="2400" dirty="0" err="1" smtClean="0"/>
              <a:t>replacement</a:t>
            </a:r>
            <a:r>
              <a:rPr lang="de-CH" sz="2400" dirty="0" smtClean="0"/>
              <a:t>.</a:t>
            </a:r>
            <a:endParaRPr lang="de-CH" sz="2400" dirty="0"/>
          </a:p>
          <a:p>
            <a:pPr marL="365760" lvl="1" indent="0">
              <a:buNone/>
            </a:pPr>
            <a:endParaRPr lang="de-CH" sz="2400" dirty="0"/>
          </a:p>
          <a:p>
            <a:pPr marL="365760" lvl="1" indent="0">
              <a:buNone/>
            </a:pPr>
            <a:endParaRPr lang="de-CH" dirty="0" smtClean="0"/>
          </a:p>
          <a:p>
            <a:r>
              <a:rPr lang="de-CH" dirty="0" smtClean="0"/>
              <a:t>Reporting </a:t>
            </a:r>
            <a:r>
              <a:rPr lang="de-CH" dirty="0" err="1" smtClean="0"/>
              <a:t>procedure</a:t>
            </a:r>
            <a:r>
              <a:rPr lang="de-CH" dirty="0" smtClean="0"/>
              <a:t> </a:t>
            </a:r>
            <a:r>
              <a:rPr lang="de-CH" dirty="0" err="1" smtClean="0"/>
              <a:t>differs</a:t>
            </a:r>
            <a:r>
              <a:rPr lang="de-CH" dirty="0" smtClean="0"/>
              <a:t> </a:t>
            </a:r>
            <a:r>
              <a:rPr lang="de-CH" dirty="0" err="1" smtClean="0"/>
              <a:t>for</a:t>
            </a:r>
            <a:r>
              <a:rPr lang="de-CH" dirty="0" smtClean="0"/>
              <a:t> </a:t>
            </a:r>
            <a:r>
              <a:rPr lang="de-CH" dirty="0" err="1" smtClean="0"/>
              <a:t>palbocilcib</a:t>
            </a:r>
            <a:r>
              <a:rPr lang="de-CH" dirty="0" smtClean="0"/>
              <a:t> and </a:t>
            </a:r>
            <a:r>
              <a:rPr lang="de-CH" dirty="0" err="1" smtClean="0"/>
              <a:t>for</a:t>
            </a:r>
            <a:r>
              <a:rPr lang="de-CH" dirty="0" smtClean="0"/>
              <a:t> </a:t>
            </a:r>
            <a:r>
              <a:rPr lang="de-CH" dirty="0" err="1" smtClean="0"/>
              <a:t>pertuzumab</a:t>
            </a:r>
            <a:r>
              <a:rPr lang="de-CH" dirty="0" smtClean="0"/>
              <a:t>/</a:t>
            </a:r>
            <a:r>
              <a:rPr lang="de-CH" dirty="0" err="1" smtClean="0"/>
              <a:t>trastuzumab</a:t>
            </a:r>
            <a:r>
              <a:rPr lang="de-CH" dirty="0" smtClean="0"/>
              <a:t>. </a:t>
            </a:r>
          </a:p>
          <a:p>
            <a:pPr marL="0" indent="0">
              <a:buNone/>
            </a:pPr>
            <a:r>
              <a:rPr lang="de-CH" dirty="0" smtClean="0"/>
              <a:t>(</a:t>
            </a:r>
            <a:r>
              <a:rPr lang="de-CH" dirty="0" err="1" smtClean="0"/>
              <a:t>details</a:t>
            </a:r>
            <a:r>
              <a:rPr lang="de-CH" dirty="0" smtClean="0"/>
              <a:t> in </a:t>
            </a:r>
            <a:r>
              <a:rPr lang="de-CH" dirty="0" err="1" smtClean="0"/>
              <a:t>following</a:t>
            </a:r>
            <a:r>
              <a:rPr lang="de-CH" dirty="0" smtClean="0"/>
              <a:t> </a:t>
            </a:r>
            <a:r>
              <a:rPr lang="de-CH" dirty="0" err="1" smtClean="0"/>
              <a:t>slides</a:t>
            </a:r>
            <a:r>
              <a:rPr lang="de-CH" dirty="0" smtClean="0"/>
              <a:t>).</a:t>
            </a:r>
            <a:endParaRPr lang="de-CH" dirty="0"/>
          </a:p>
        </p:txBody>
      </p:sp>
      <p:pic>
        <p:nvPicPr>
          <p:cNvPr id="11" name="Picture 10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084773"/>
            <a:ext cx="1006403" cy="84221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160" y="4144214"/>
            <a:ext cx="1006403" cy="905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895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32509" y="232756"/>
            <a:ext cx="6184669" cy="881149"/>
          </a:xfrm>
        </p:spPr>
        <p:txBody>
          <a:bodyPr>
            <a:normAutofit fontScale="90000"/>
          </a:bodyPr>
          <a:lstStyle/>
          <a:p>
            <a:r>
              <a:rPr lang="de-CH" dirty="0" smtClean="0"/>
              <a:t>temperature </a:t>
            </a:r>
            <a:r>
              <a:rPr lang="de-CH" dirty="0" err="1" smtClean="0"/>
              <a:t>deviation</a:t>
            </a:r>
            <a:r>
              <a:rPr lang="de-CH" dirty="0" smtClean="0"/>
              <a:t> </a:t>
            </a:r>
            <a:br>
              <a:rPr lang="de-CH" dirty="0" smtClean="0"/>
            </a:br>
            <a:r>
              <a:rPr lang="de-CH" dirty="0" smtClean="0"/>
              <a:t>Reporting </a:t>
            </a:r>
            <a:r>
              <a:rPr lang="de-CH" dirty="0" err="1" smtClean="0"/>
              <a:t>Palbociclib</a:t>
            </a:r>
            <a:endParaRPr lang="de-CH" dirty="0"/>
          </a:p>
        </p:txBody>
      </p:sp>
      <p:pic>
        <p:nvPicPr>
          <p:cNvPr id="20" name="Content Placeholder 19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6849687" y="142467"/>
            <a:ext cx="4582500" cy="6544774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22" name="Content Placeholder 21"/>
          <p:cNvSpPr>
            <a:spLocks noGrp="1"/>
          </p:cNvSpPr>
          <p:nvPr>
            <p:ph sz="quarter" idx="2"/>
          </p:nvPr>
        </p:nvSpPr>
        <p:spPr>
          <a:xfrm>
            <a:off x="332509" y="1562793"/>
            <a:ext cx="6184669" cy="4987636"/>
          </a:xfrm>
        </p:spPr>
        <p:txBody>
          <a:bodyPr/>
          <a:lstStyle/>
          <a:p>
            <a:r>
              <a:rPr lang="en-US" dirty="0" smtClean="0"/>
              <a:t>Report any excursion above 30</a:t>
            </a:r>
            <a:r>
              <a:rPr lang="en-US" dirty="0"/>
              <a:t>° C and below +15°C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r>
              <a:rPr lang="de-CH" dirty="0" smtClean="0"/>
              <a:t>Complete all required fields of the IBCSG </a:t>
            </a:r>
            <a:r>
              <a:rPr lang="de-CH" dirty="0"/>
              <a:t>Palbociclib Temperature Deviation </a:t>
            </a:r>
            <a:r>
              <a:rPr lang="de-CH" dirty="0" smtClean="0"/>
              <a:t>Form  </a:t>
            </a:r>
            <a:endParaRPr lang="de-CH" dirty="0"/>
          </a:p>
          <a:p>
            <a:endParaRPr lang="de-CH" dirty="0"/>
          </a:p>
          <a:p>
            <a:r>
              <a:rPr lang="en-US" dirty="0"/>
              <a:t>Send </a:t>
            </a:r>
            <a:r>
              <a:rPr lang="en-US" dirty="0" smtClean="0"/>
              <a:t>the signed </a:t>
            </a:r>
            <a:r>
              <a:rPr lang="en-US" dirty="0"/>
              <a:t>form to IBCSG Drug Supply </a:t>
            </a:r>
            <a:r>
              <a:rPr lang="en-US" dirty="0" smtClean="0"/>
              <a:t>Office </a:t>
            </a:r>
            <a:r>
              <a:rPr lang="en-US" dirty="0" smtClean="0">
                <a:hlinkClick r:id="rId4"/>
              </a:rPr>
              <a:t>drugsupply@ibcsg.org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Feedback IBCSG within 1-3 working days.</a:t>
            </a:r>
          </a:p>
        </p:txBody>
      </p:sp>
    </p:spTree>
    <p:extLst>
      <p:ext uri="{BB962C8B-B14F-4D97-AF65-F5344CB8AC3E}">
        <p14:creationId xmlns:p14="http://schemas.microsoft.com/office/powerpoint/2010/main" val="1088121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49382" y="99753"/>
            <a:ext cx="11787448" cy="881149"/>
          </a:xfrm>
        </p:spPr>
        <p:txBody>
          <a:bodyPr>
            <a:normAutofit/>
          </a:bodyPr>
          <a:lstStyle/>
          <a:p>
            <a:r>
              <a:rPr lang="de-CH" dirty="0" smtClean="0"/>
              <a:t>temperature </a:t>
            </a:r>
            <a:r>
              <a:rPr lang="de-CH" dirty="0" err="1" smtClean="0"/>
              <a:t>deviation</a:t>
            </a:r>
            <a:r>
              <a:rPr lang="de-CH" dirty="0" smtClean="0"/>
              <a:t> </a:t>
            </a:r>
            <a:r>
              <a:rPr lang="de-CH" dirty="0" err="1" smtClean="0"/>
              <a:t>Pertuzumab</a:t>
            </a:r>
            <a:r>
              <a:rPr lang="de-CH" dirty="0" smtClean="0"/>
              <a:t> and </a:t>
            </a:r>
            <a:r>
              <a:rPr lang="de-CH" dirty="0" err="1" smtClean="0"/>
              <a:t>trastuzumab</a:t>
            </a:r>
            <a:endParaRPr lang="de-CH" dirty="0"/>
          </a:p>
        </p:txBody>
      </p:sp>
      <p:sp>
        <p:nvSpPr>
          <p:cNvPr id="4" name="Rectangle 3"/>
          <p:cNvSpPr/>
          <p:nvPr/>
        </p:nvSpPr>
        <p:spPr>
          <a:xfrm>
            <a:off x="249382" y="1598413"/>
            <a:ext cx="58865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Temperature deviation have to be handled as follows: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9190601"/>
              </p:ext>
            </p:extLst>
          </p:nvPr>
        </p:nvGraphicFramePr>
        <p:xfrm>
          <a:off x="66502" y="2202873"/>
          <a:ext cx="11970327" cy="4482212"/>
        </p:xfrm>
        <a:graphic>
          <a:graphicData uri="http://schemas.openxmlformats.org/drawingml/2006/table">
            <a:tbl>
              <a:tblPr firstRow="1" bandRow="1"/>
              <a:tblGrid>
                <a:gridCol w="1200293">
                  <a:extLst>
                    <a:ext uri="{9D8B030D-6E8A-4147-A177-3AD203B41FA5}">
                      <a16:colId xmlns="" xmlns:a16="http://schemas.microsoft.com/office/drawing/2014/main" val="2230922503"/>
                    </a:ext>
                  </a:extLst>
                </a:gridCol>
                <a:gridCol w="3686764">
                  <a:extLst>
                    <a:ext uri="{9D8B030D-6E8A-4147-A177-3AD203B41FA5}">
                      <a16:colId xmlns="" xmlns:a16="http://schemas.microsoft.com/office/drawing/2014/main" val="3163079631"/>
                    </a:ext>
                  </a:extLst>
                </a:gridCol>
                <a:gridCol w="1164123">
                  <a:extLst>
                    <a:ext uri="{9D8B030D-6E8A-4147-A177-3AD203B41FA5}">
                      <a16:colId xmlns="" xmlns:a16="http://schemas.microsoft.com/office/drawing/2014/main" val="3431728077"/>
                    </a:ext>
                  </a:extLst>
                </a:gridCol>
                <a:gridCol w="4799428">
                  <a:extLst>
                    <a:ext uri="{9D8B030D-6E8A-4147-A177-3AD203B41FA5}">
                      <a16:colId xmlns="" xmlns:a16="http://schemas.microsoft.com/office/drawing/2014/main" val="575060550"/>
                    </a:ext>
                  </a:extLst>
                </a:gridCol>
                <a:gridCol w="1119719">
                  <a:extLst>
                    <a:ext uri="{9D8B030D-6E8A-4147-A177-3AD203B41FA5}">
                      <a16:colId xmlns="" xmlns:a16="http://schemas.microsoft.com/office/drawing/2014/main" val="3645565062"/>
                    </a:ext>
                  </a:extLst>
                </a:gridCol>
              </a:tblGrid>
              <a:tr h="894987"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de-CH" sz="1500" baseline="0" dirty="0" smtClean="0"/>
                        <a:t>Type </a:t>
                      </a:r>
                      <a:r>
                        <a:rPr lang="de-CH" sz="1500" baseline="0" dirty="0" err="1" smtClean="0"/>
                        <a:t>according</a:t>
                      </a:r>
                      <a:r>
                        <a:rPr lang="de-CH" sz="1500" baseline="0" dirty="0" smtClean="0"/>
                        <a:t> </a:t>
                      </a:r>
                      <a:r>
                        <a:rPr lang="de-CH" sz="1500" baseline="0" dirty="0" err="1" smtClean="0"/>
                        <a:t>to</a:t>
                      </a:r>
                      <a:r>
                        <a:rPr lang="de-CH" sz="1500" baseline="0" dirty="0" smtClean="0"/>
                        <a:t> PD103</a:t>
                      </a:r>
                      <a:endParaRPr lang="de-CH" sz="1500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8287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de-CH" sz="1500" dirty="0" smtClean="0"/>
                        <a:t>Temperature was</a:t>
                      </a:r>
                      <a:endParaRPr lang="de-CH" sz="1500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8287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de-CH" sz="1500" dirty="0" smtClean="0"/>
                        <a:t>Reporting</a:t>
                      </a:r>
                      <a:r>
                        <a:rPr lang="de-CH" sz="1500" baseline="0" dirty="0" smtClean="0"/>
                        <a:t> via PD103 </a:t>
                      </a:r>
                      <a:endParaRPr lang="de-CH" sz="1500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8287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de-CH" sz="1500" dirty="0" err="1" smtClean="0"/>
                        <a:t>Instructions</a:t>
                      </a:r>
                      <a:endParaRPr lang="de-CH" sz="1500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8287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de-CH" sz="1400" dirty="0" err="1" smtClean="0"/>
                        <a:t>Quarantine</a:t>
                      </a:r>
                      <a:endParaRPr lang="de-CH" sz="1400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828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22746207"/>
                  </a:ext>
                </a:extLst>
              </a:tr>
              <a:tr h="805618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500" dirty="0" smtClean="0"/>
                        <a:t>A</a:t>
                      </a:r>
                      <a:endParaRPr lang="de-CH" sz="1500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8287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285750" indent="-285750">
                        <a:buFontTx/>
                        <a:buChar char="-"/>
                      </a:pPr>
                      <a:r>
                        <a:rPr lang="de-CH" sz="1500" dirty="0" smtClean="0"/>
                        <a:t>0.5°C </a:t>
                      </a:r>
                      <a:r>
                        <a:rPr lang="de-CH" sz="1500" dirty="0" err="1" smtClean="0"/>
                        <a:t>to</a:t>
                      </a:r>
                      <a:r>
                        <a:rPr lang="de-CH" sz="1500" dirty="0" smtClean="0"/>
                        <a:t> 2.0°C (</a:t>
                      </a:r>
                      <a:r>
                        <a:rPr lang="de-CH" sz="1500" dirty="0" err="1" smtClean="0"/>
                        <a:t>no</a:t>
                      </a:r>
                      <a:r>
                        <a:rPr lang="de-CH" sz="1500" dirty="0" smtClean="0"/>
                        <a:t> time </a:t>
                      </a:r>
                      <a:r>
                        <a:rPr lang="de-CH" sz="1500" dirty="0" err="1" smtClean="0"/>
                        <a:t>limit</a:t>
                      </a:r>
                      <a:r>
                        <a:rPr lang="de-CH" sz="1500" dirty="0" smtClean="0"/>
                        <a:t>)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de-CH" sz="1500" dirty="0" smtClean="0"/>
                        <a:t>8.0°C </a:t>
                      </a:r>
                      <a:r>
                        <a:rPr lang="de-CH" sz="1500" dirty="0" err="1" smtClean="0"/>
                        <a:t>to</a:t>
                      </a:r>
                      <a:r>
                        <a:rPr lang="de-CH" sz="1500" dirty="0" smtClean="0"/>
                        <a:t> 15.0°C </a:t>
                      </a:r>
                      <a:r>
                        <a:rPr lang="de-CH" sz="1500" dirty="0" err="1" smtClean="0"/>
                        <a:t>for</a:t>
                      </a:r>
                      <a:r>
                        <a:rPr lang="de-CH" sz="1500" baseline="0" dirty="0" smtClean="0"/>
                        <a:t> </a:t>
                      </a:r>
                      <a:r>
                        <a:rPr lang="en-US" sz="1500" kern="1200" dirty="0" smtClean="0">
                          <a:effectLst/>
                        </a:rPr>
                        <a:t>≤ 20 minutes</a:t>
                      </a:r>
                      <a:r>
                        <a:rPr lang="de-CH" sz="1500" dirty="0" smtClean="0"/>
                        <a:t> </a:t>
                      </a:r>
                      <a:endParaRPr lang="de-CH" sz="1500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8287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de-CH" sz="1500" dirty="0" err="1" smtClean="0"/>
                        <a:t>no</a:t>
                      </a:r>
                      <a:endParaRPr lang="de-CH" sz="1500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8287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CH" sz="1500" dirty="0" err="1" smtClean="0"/>
                        <a:t>document</a:t>
                      </a:r>
                      <a:r>
                        <a:rPr lang="de-CH" sz="1500" dirty="0" smtClean="0"/>
                        <a:t> </a:t>
                      </a:r>
                      <a:r>
                        <a:rPr lang="de-CH" sz="1500" dirty="0" err="1" smtClean="0"/>
                        <a:t>excursion</a:t>
                      </a:r>
                      <a:r>
                        <a:rPr lang="de-CH" sz="1500" dirty="0" smtClean="0"/>
                        <a:t> </a:t>
                      </a:r>
                      <a:r>
                        <a:rPr lang="de-CH" sz="1500" dirty="0" err="1" smtClean="0"/>
                        <a:t>only</a:t>
                      </a:r>
                      <a:r>
                        <a:rPr lang="de-CH" sz="1500" dirty="0" smtClean="0"/>
                        <a:t> in </a:t>
                      </a:r>
                      <a:r>
                        <a:rPr lang="de-CH" sz="1500" dirty="0" err="1" smtClean="0"/>
                        <a:t>site</a:t>
                      </a:r>
                      <a:r>
                        <a:rPr lang="de-CH" sz="1500" dirty="0" smtClean="0"/>
                        <a:t> </a:t>
                      </a:r>
                      <a:r>
                        <a:rPr lang="de-CH" sz="1500" dirty="0" err="1" smtClean="0"/>
                        <a:t>temperature</a:t>
                      </a:r>
                      <a:r>
                        <a:rPr lang="de-CH" sz="1500" dirty="0" smtClean="0"/>
                        <a:t> log</a:t>
                      </a:r>
                      <a:endParaRPr lang="de-CH" sz="1500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8287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de-CH" sz="1500" dirty="0" err="1" smtClean="0"/>
                        <a:t>no</a:t>
                      </a:r>
                      <a:endParaRPr lang="de-CH" sz="1500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8287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55693358"/>
                  </a:ext>
                </a:extLst>
              </a:tr>
              <a:tr h="1312412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de-CH" sz="1500" dirty="0" smtClean="0"/>
                        <a:t>A</a:t>
                      </a:r>
                      <a:endParaRPr lang="de-CH" sz="1500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8287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US" sz="1500" dirty="0" smtClean="0"/>
                        <a:t>from 8.0°C to 15.0°C for &gt; 20 min </a:t>
                      </a:r>
                    </a:p>
                    <a:p>
                      <a:r>
                        <a:rPr lang="en-US" sz="1500" dirty="0" smtClean="0"/>
                        <a:t>and ≤ 4 hours accumulative</a:t>
                      </a:r>
                      <a:endParaRPr lang="de-CH" sz="1500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8287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de-CH" sz="1500" dirty="0" err="1" smtClean="0"/>
                        <a:t>yes</a:t>
                      </a:r>
                      <a:endParaRPr lang="de-CH" sz="1500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8287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CH" sz="1500" dirty="0" smtClean="0"/>
                        <a:t>Send </a:t>
                      </a:r>
                      <a:r>
                        <a:rPr lang="de-CH" sz="1500" dirty="0" err="1" smtClean="0"/>
                        <a:t>completed</a:t>
                      </a:r>
                      <a:r>
                        <a:rPr lang="de-CH" sz="1500" dirty="0" smtClean="0"/>
                        <a:t> PD103 </a:t>
                      </a:r>
                      <a:r>
                        <a:rPr lang="de-CH" sz="1500" dirty="0" err="1" smtClean="0"/>
                        <a:t>to</a:t>
                      </a:r>
                      <a:r>
                        <a:rPr lang="de-CH" sz="1500" dirty="0" smtClean="0"/>
                        <a:t> </a:t>
                      </a:r>
                      <a:r>
                        <a:rPr lang="de-CH" sz="1500" dirty="0" smtClean="0">
                          <a:hlinkClick r:id="rId3"/>
                        </a:rPr>
                        <a:t>drugsupply@ibcsg.org</a:t>
                      </a:r>
                      <a:endParaRPr lang="de-CH" sz="1500" dirty="0" smtClean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de-CH" sz="1500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CH" sz="1500" baseline="0" dirty="0" err="1" smtClean="0"/>
                        <a:t>accumulate</a:t>
                      </a:r>
                      <a:r>
                        <a:rPr lang="de-CH" sz="1500" baseline="0" dirty="0" smtClean="0"/>
                        <a:t> all </a:t>
                      </a:r>
                      <a:r>
                        <a:rPr lang="de-CH" sz="1500" dirty="0" err="1" smtClean="0"/>
                        <a:t>deviations</a:t>
                      </a:r>
                      <a:r>
                        <a:rPr lang="de-CH" sz="1500" dirty="0" smtClean="0"/>
                        <a:t> in </a:t>
                      </a:r>
                      <a:r>
                        <a:rPr lang="de-CH" sz="1500" dirty="0" err="1" smtClean="0"/>
                        <a:t>this</a:t>
                      </a:r>
                      <a:r>
                        <a:rPr lang="de-CH" sz="1500" baseline="0" dirty="0" smtClean="0"/>
                        <a:t> </a:t>
                      </a:r>
                      <a:r>
                        <a:rPr lang="de-CH" sz="1500" baseline="0" dirty="0" err="1" smtClean="0"/>
                        <a:t>category</a:t>
                      </a:r>
                      <a:endParaRPr lang="de-CH" sz="1500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8287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de-CH" sz="1500" dirty="0" err="1" smtClean="0"/>
                        <a:t>no</a:t>
                      </a:r>
                      <a:endParaRPr lang="de-CH" sz="1500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8287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64212152"/>
                  </a:ext>
                </a:extLst>
              </a:tr>
              <a:tr h="1469195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lvl="0" indent="0" algn="ctr">
                        <a:lnSpc>
                          <a:spcPct val="100000"/>
                        </a:lnSpc>
                        <a:buFont typeface="Symbol" panose="05050102010706020507" pitchFamily="18" charset="2"/>
                        <a:buNone/>
                      </a:pPr>
                      <a:r>
                        <a:rPr lang="de-CH" sz="1500" u="none" dirty="0" smtClean="0">
                          <a:effectLst/>
                        </a:rPr>
                        <a:t>B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8287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342900" lvl="0" indent="-342900" algn="l">
                        <a:lnSpc>
                          <a:spcPct val="100000"/>
                        </a:lnSpc>
                        <a:buFont typeface="Symbol" panose="05050102010706020507" pitchFamily="18" charset="2"/>
                        <a:buChar char=""/>
                      </a:pPr>
                      <a:r>
                        <a:rPr lang="en-US" sz="1500" u="none" dirty="0" smtClean="0">
                          <a:effectLst/>
                        </a:rPr>
                        <a:t>below 0.5°C</a:t>
                      </a:r>
                      <a:endParaRPr lang="de-CH" sz="1500" u="none" dirty="0" smtClean="0">
                        <a:effectLst/>
                      </a:endParaRP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buFont typeface="Symbol" panose="05050102010706020507" pitchFamily="18" charset="2"/>
                        <a:buChar char=""/>
                      </a:pPr>
                      <a:r>
                        <a:rPr lang="en-US" sz="1500" u="none" dirty="0" smtClean="0">
                          <a:effectLst/>
                        </a:rPr>
                        <a:t>above 15.0°C </a:t>
                      </a:r>
                      <a:endParaRPr lang="de-CH" sz="1500" u="none" dirty="0" smtClean="0">
                        <a:effectLst/>
                      </a:endParaRP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buFont typeface="Symbol" panose="05050102010706020507" pitchFamily="18" charset="2"/>
                        <a:buChar char=""/>
                      </a:pPr>
                      <a:r>
                        <a:rPr lang="en-US" sz="1500" u="none" dirty="0" smtClean="0">
                          <a:effectLst/>
                        </a:rPr>
                        <a:t>from 8.0 to 15.0°C for &gt; 4 hours in a single event or accumulating events</a:t>
                      </a:r>
                      <a:endParaRPr lang="de-CH" sz="1500" u="none" dirty="0" smtClean="0">
                        <a:effectLst/>
                      </a:endParaRP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8287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de-CH" sz="1500" u="none" dirty="0" err="1" smtClean="0"/>
                        <a:t>yes</a:t>
                      </a:r>
                      <a:endParaRPr lang="de-CH" sz="1500" u="none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8287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500" u="none" kern="1200" dirty="0" smtClean="0">
                          <a:effectLst/>
                        </a:rPr>
                        <a:t>Report via Roche IMP Deviation Form PD103 to Roche </a:t>
                      </a:r>
                      <a:r>
                        <a:rPr lang="en-US" sz="1500" u="none" kern="1200" dirty="0" smtClean="0">
                          <a:effectLst/>
                          <a:hlinkClick r:id="rId4"/>
                        </a:rPr>
                        <a:t>global.imp-tempdev@roche.com</a:t>
                      </a:r>
                      <a:r>
                        <a:rPr lang="en-US" sz="1500" u="none" kern="1200" dirty="0" smtClean="0">
                          <a:effectLst/>
                        </a:rPr>
                        <a:t>  and ETOP </a:t>
                      </a:r>
                      <a:r>
                        <a:rPr lang="en-US" sz="1500" u="none" kern="1200" dirty="0" smtClean="0">
                          <a:effectLst/>
                          <a:hlinkClick r:id="rId3"/>
                        </a:rPr>
                        <a:t>drugsupply@ibcsg.org</a:t>
                      </a:r>
                      <a:endParaRPr lang="en-US" sz="1500" u="none" kern="1200" dirty="0" smtClean="0">
                        <a:effectLst/>
                      </a:endParaRP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n-US" sz="1500" u="none" kern="1200" dirty="0" smtClean="0">
                        <a:effectLst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500" u="none" kern="1200" baseline="0" dirty="0" smtClean="0">
                          <a:effectLst/>
                        </a:rPr>
                        <a:t>Medication has to be quarantined until final assessment from Roche received</a:t>
                      </a:r>
                      <a:endParaRPr lang="de-CH" sz="1500" u="none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8287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de-CH" sz="1500" u="none" dirty="0" err="1" smtClean="0"/>
                        <a:t>yes</a:t>
                      </a:r>
                      <a:endParaRPr lang="de-CH" sz="1500" u="none" dirty="0" smtClean="0"/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de-CH" sz="1500" u="none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8287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025716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0046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274637"/>
            <a:ext cx="9956800" cy="1072025"/>
          </a:xfrm>
        </p:spPr>
        <p:txBody>
          <a:bodyPr>
            <a:normAutofit fontScale="90000"/>
          </a:bodyPr>
          <a:lstStyle/>
          <a:p>
            <a:r>
              <a:rPr lang="fr-FR" dirty="0" err="1" smtClean="0"/>
              <a:t>Trastuzumab</a:t>
            </a:r>
            <a:r>
              <a:rPr lang="fr-FR" dirty="0" smtClean="0"/>
              <a:t> &amp; </a:t>
            </a:r>
            <a:r>
              <a:rPr lang="fr-FR" dirty="0" err="1" smtClean="0"/>
              <a:t>Pertuzumab</a:t>
            </a:r>
            <a:r>
              <a:rPr lang="fr-FR" dirty="0" smtClean="0"/>
              <a:t> </a:t>
            </a:r>
            <a:br>
              <a:rPr lang="fr-FR" dirty="0" smtClean="0"/>
            </a:br>
            <a:r>
              <a:rPr lang="fr-FR" dirty="0" smtClean="0"/>
              <a:t>PD103  </a:t>
            </a:r>
            <a:r>
              <a:rPr lang="fr-FR" dirty="0"/>
              <a:t>Roche IMP </a:t>
            </a:r>
            <a:r>
              <a:rPr lang="fr-FR" dirty="0" err="1"/>
              <a:t>Deviation</a:t>
            </a:r>
            <a:r>
              <a:rPr lang="fr-FR" dirty="0"/>
              <a:t> </a:t>
            </a:r>
            <a:r>
              <a:rPr lang="fr-FR" dirty="0" err="1"/>
              <a:t>Form</a:t>
            </a:r>
            <a:r>
              <a:rPr lang="fr-FR" dirty="0"/>
              <a:t> – 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General information Page </a:t>
            </a:r>
            <a:r>
              <a:rPr lang="fr-FR" dirty="0"/>
              <a:t>1</a:t>
            </a:r>
            <a:endParaRPr lang="de-CH" dirty="0"/>
          </a:p>
        </p:txBody>
      </p:sp>
      <p:pic>
        <p:nvPicPr>
          <p:cNvPr id="6" name="Picture Placeholder 4" descr="IMP Deviation Form PD103 v2.0.docx - Wor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94881" y="1482648"/>
            <a:ext cx="8186238" cy="487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09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err="1"/>
              <a:t>Trastuzumab</a:t>
            </a:r>
            <a:r>
              <a:rPr lang="fr-FR" dirty="0"/>
              <a:t> &amp; </a:t>
            </a:r>
            <a:r>
              <a:rPr lang="fr-FR" dirty="0" err="1"/>
              <a:t>Pertuzumab</a:t>
            </a:r>
            <a:r>
              <a:rPr lang="fr-FR" dirty="0"/>
              <a:t> 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de-CH" dirty="0" smtClean="0"/>
              <a:t>PD103 </a:t>
            </a:r>
            <a:r>
              <a:rPr lang="de-CH" dirty="0"/>
              <a:t>Roche IMP Deviation Form – </a:t>
            </a:r>
            <a:r>
              <a:rPr lang="de-CH" dirty="0" smtClean="0"/>
              <a:t/>
            </a:r>
            <a:br>
              <a:rPr lang="de-CH" dirty="0" smtClean="0"/>
            </a:br>
            <a:r>
              <a:rPr lang="de-CH" dirty="0" smtClean="0"/>
              <a:t>Temperature </a:t>
            </a:r>
            <a:r>
              <a:rPr lang="de-CH" dirty="0" err="1" smtClean="0"/>
              <a:t>deviation</a:t>
            </a:r>
            <a:r>
              <a:rPr lang="de-CH" dirty="0" smtClean="0"/>
              <a:t> </a:t>
            </a:r>
            <a:r>
              <a:rPr lang="de-CH" dirty="0" err="1" smtClean="0"/>
              <a:t>Category</a:t>
            </a:r>
            <a:r>
              <a:rPr lang="de-CH" dirty="0" smtClean="0"/>
              <a:t>  </a:t>
            </a:r>
            <a:r>
              <a:rPr lang="de-CH" dirty="0" err="1"/>
              <a:t>page</a:t>
            </a:r>
            <a:r>
              <a:rPr lang="de-CH" dirty="0"/>
              <a:t> 2</a:t>
            </a:r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9824" y="1517391"/>
            <a:ext cx="7886932" cy="5340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872823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174568"/>
            <a:ext cx="9956800" cy="1496290"/>
          </a:xfrm>
        </p:spPr>
        <p:txBody>
          <a:bodyPr>
            <a:normAutofit fontScale="90000"/>
          </a:bodyPr>
          <a:lstStyle/>
          <a:p>
            <a:r>
              <a:rPr lang="fr-FR" sz="2800" dirty="0" err="1"/>
              <a:t>Trastuzumab</a:t>
            </a:r>
            <a:r>
              <a:rPr lang="fr-FR" sz="2800" dirty="0"/>
              <a:t> &amp; </a:t>
            </a:r>
            <a:r>
              <a:rPr lang="fr-FR" sz="2800" dirty="0" err="1"/>
              <a:t>Pertuzumab</a:t>
            </a:r>
            <a:r>
              <a:rPr lang="fr-FR" sz="2800" dirty="0"/>
              <a:t> </a:t>
            </a:r>
            <a:r>
              <a:rPr lang="fr-FR" sz="2800" dirty="0" smtClean="0"/>
              <a:t/>
            </a:r>
            <a:br>
              <a:rPr lang="fr-FR" sz="2800" dirty="0" smtClean="0"/>
            </a:br>
            <a:r>
              <a:rPr lang="de-CH" sz="2800" dirty="0" smtClean="0"/>
              <a:t>PD103 </a:t>
            </a:r>
            <a:r>
              <a:rPr lang="de-CH" sz="2800" dirty="0"/>
              <a:t>Roche IMP Deviation Form </a:t>
            </a:r>
            <a:r>
              <a:rPr lang="de-CH" sz="2800" dirty="0" smtClean="0"/>
              <a:t>– </a:t>
            </a:r>
            <a:br>
              <a:rPr lang="de-CH" sz="2800" dirty="0" smtClean="0"/>
            </a:br>
            <a:r>
              <a:rPr lang="de-CH" sz="2800" dirty="0" err="1" smtClean="0"/>
              <a:t>Product</a:t>
            </a:r>
            <a:r>
              <a:rPr lang="de-CH" sz="2800" dirty="0" smtClean="0"/>
              <a:t> Complaints and </a:t>
            </a:r>
            <a:r>
              <a:rPr lang="de-CH" sz="2800" dirty="0" err="1"/>
              <a:t>assessment</a:t>
            </a:r>
            <a:r>
              <a:rPr lang="de-CH" sz="2800" dirty="0"/>
              <a:t> </a:t>
            </a:r>
            <a:r>
              <a:rPr lang="de-CH" sz="2800" dirty="0" err="1"/>
              <a:t>page</a:t>
            </a:r>
            <a:r>
              <a:rPr lang="de-CH" sz="2800" dirty="0"/>
              <a:t> 3</a:t>
            </a:r>
            <a:br>
              <a:rPr lang="de-CH" sz="2800" dirty="0"/>
            </a:br>
            <a:endParaRPr lang="de-CH" dirty="0"/>
          </a:p>
        </p:txBody>
      </p:sp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856" y="1194502"/>
            <a:ext cx="7906871" cy="5663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06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STRF theme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STRF theme" id="{90E73425-3B04-450E-BAD6-5B85650A8ADD}" vid="{8007A8AA-72F0-41C7-9192-466FD517D54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riel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362</TotalTime>
  <Words>6085</Words>
  <Application>Microsoft Office PowerPoint</Application>
  <PresentationFormat>Widescreen</PresentationFormat>
  <Paragraphs>1011</Paragraphs>
  <Slides>111</Slides>
  <Notes>110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111</vt:i4>
      </vt:variant>
    </vt:vector>
  </HeadingPairs>
  <TitlesOfParts>
    <vt:vector size="121" baseType="lpstr">
      <vt:lpstr>Arial</vt:lpstr>
      <vt:lpstr>Calibri</vt:lpstr>
      <vt:lpstr>Century Schoolbook</vt:lpstr>
      <vt:lpstr>Courier New</vt:lpstr>
      <vt:lpstr>Symbol</vt:lpstr>
      <vt:lpstr>Times New Roman</vt:lpstr>
      <vt:lpstr>Wingdings</vt:lpstr>
      <vt:lpstr>Wingdings 2</vt:lpstr>
      <vt:lpstr>FSTRF theme</vt:lpstr>
      <vt:lpstr>Adobe Acrobat Document</vt:lpstr>
      <vt:lpstr>IBCSG Trial 55-17 TOUCH  Phase II open-label, multicenter, randomized trial of neoadjuvant palbociclib in combination with hormonal therapy and HER2 blockade versus paclitaxel in combination with HER2 blockade for postmenopausal patients with hormone receptor positive/HER2 positive early breast cancer </vt:lpstr>
      <vt:lpstr>TOUCH IBCSG Contacts</vt:lpstr>
      <vt:lpstr>TOUCH Study Contacts</vt:lpstr>
      <vt:lpstr>Touch Study Contacts </vt:lpstr>
      <vt:lpstr>Conducting Clinical Trials with the IBCSG</vt:lpstr>
      <vt:lpstr>Center Activation</vt:lpstr>
      <vt:lpstr>DFexplore</vt:lpstr>
      <vt:lpstr>Center Activation</vt:lpstr>
      <vt:lpstr>Contact Changes </vt:lpstr>
      <vt:lpstr>Training for New Staff</vt:lpstr>
      <vt:lpstr>Handling PI changes</vt:lpstr>
      <vt:lpstr>Please note:</vt:lpstr>
      <vt:lpstr>Investigator File</vt:lpstr>
      <vt:lpstr>TOUCH Highlights</vt:lpstr>
      <vt:lpstr> </vt:lpstr>
      <vt:lpstr> Schema</vt:lpstr>
      <vt:lpstr>Primary Objective</vt:lpstr>
      <vt:lpstr>Secondary Objectives</vt:lpstr>
      <vt:lpstr>Inclusion/Exclusion</vt:lpstr>
      <vt:lpstr>  Inclusion Criteria</vt:lpstr>
      <vt:lpstr>  Postmenopausal Definition</vt:lpstr>
      <vt:lpstr>  Inclusion Criteria (continued)</vt:lpstr>
      <vt:lpstr>Exclusion Criteria</vt:lpstr>
      <vt:lpstr>Exclusion Criteria</vt:lpstr>
      <vt:lpstr>Exclusion Criteria (continued)</vt:lpstr>
      <vt:lpstr>Geriatric Assessments (for patients aged &gt;65 years)</vt:lpstr>
      <vt:lpstr>Geriatric Assessments (for patients aged &gt;65 years)</vt:lpstr>
      <vt:lpstr>Pathology Material Submission</vt:lpstr>
      <vt:lpstr>Pathology Material Submission</vt:lpstr>
      <vt:lpstr>Pathology Material Submission</vt:lpstr>
      <vt:lpstr>Trial Schedules</vt:lpstr>
      <vt:lpstr>protocol treatment</vt:lpstr>
      <vt:lpstr>PowerPoint Presentation</vt:lpstr>
      <vt:lpstr>PowerPoint Presentation</vt:lpstr>
      <vt:lpstr>Floating vs Non-Floating Schedule</vt:lpstr>
      <vt:lpstr>Trial Treatment</vt:lpstr>
      <vt:lpstr>Dose Modifications and Delays</vt:lpstr>
      <vt:lpstr>Dose Modifications and Delays for Palbociclib</vt:lpstr>
      <vt:lpstr>Concomitant Therapy</vt:lpstr>
      <vt:lpstr>RANDOMIZATION</vt:lpstr>
      <vt:lpstr>Randomization Steps</vt:lpstr>
      <vt:lpstr>Randomization Steps</vt:lpstr>
      <vt:lpstr>Randomization steps</vt:lpstr>
      <vt:lpstr>CRF Schedule </vt:lpstr>
      <vt:lpstr>Baseline</vt:lpstr>
      <vt:lpstr>During Neoadjuvant Treatment</vt:lpstr>
      <vt:lpstr>Patient Diary</vt:lpstr>
      <vt:lpstr>Surgery</vt:lpstr>
      <vt:lpstr>Discontinuation of Protocol Medication </vt:lpstr>
      <vt:lpstr>  End of Medication vs End of Treatment </vt:lpstr>
      <vt:lpstr>Safety, AE and SAE reporting</vt:lpstr>
      <vt:lpstr>Safety</vt:lpstr>
      <vt:lpstr>Trial Safety</vt:lpstr>
      <vt:lpstr>AE Reporting</vt:lpstr>
      <vt:lpstr>Targeted AEs</vt:lpstr>
      <vt:lpstr>SAE Reporting</vt:lpstr>
      <vt:lpstr>SAE Reporting Procedures</vt:lpstr>
      <vt:lpstr>Adverse events of special interest (AESIs): Potential drug induced liver injury (Hy’s Law cases)  </vt:lpstr>
      <vt:lpstr>Tumor Assessments</vt:lpstr>
      <vt:lpstr>Baseline</vt:lpstr>
      <vt:lpstr>Before Surgery</vt:lpstr>
      <vt:lpstr>After Surgery</vt:lpstr>
      <vt:lpstr>Monitoring</vt:lpstr>
      <vt:lpstr>Monitoring - Purpose</vt:lpstr>
      <vt:lpstr>Central Monitoring</vt:lpstr>
      <vt:lpstr>Remote Monitoring</vt:lpstr>
      <vt:lpstr>On Site Visits</vt:lpstr>
      <vt:lpstr>On Site Monitoring</vt:lpstr>
      <vt:lpstr>Close-Out Visit</vt:lpstr>
      <vt:lpstr>Monitor Reports</vt:lpstr>
      <vt:lpstr>Drug Supply</vt:lpstr>
      <vt:lpstr>Overview trial medication</vt:lpstr>
      <vt:lpstr>Paclitaxel (Arm A)</vt:lpstr>
      <vt:lpstr>Letrozole (Arm B)</vt:lpstr>
      <vt:lpstr>Letrozole Reimbursement</vt:lpstr>
      <vt:lpstr>Palbociclib (Arm B)</vt:lpstr>
      <vt:lpstr>Palbociclib Photos</vt:lpstr>
      <vt:lpstr>Pertuzumab and Trastuzumab (Arm A &amp; B)</vt:lpstr>
      <vt:lpstr>Trastuzumab photos</vt:lpstr>
      <vt:lpstr>Pertuzumab photos</vt:lpstr>
      <vt:lpstr>Distribution of Palbociclib, Trastuzumab and pertuzumab</vt:lpstr>
      <vt:lpstr>AOR Pertuzumab &amp; Trastuzumab  Temporary change in shipments to Swiss Sites</vt:lpstr>
      <vt:lpstr>Receiving your initial supplies</vt:lpstr>
      <vt:lpstr> General Information on Ordering Re-supplies</vt:lpstr>
      <vt:lpstr>Recommendations on amounts to be ordered</vt:lpstr>
      <vt:lpstr>Submitting your Palbociclib re-supply orders</vt:lpstr>
      <vt:lpstr>Submitting your pertuzumab and  trastuzumab re-supply orders</vt:lpstr>
      <vt:lpstr>Acknowledgement of receipt (AOR)</vt:lpstr>
      <vt:lpstr>AOR Palbociclib</vt:lpstr>
      <vt:lpstr>AOR Palbociclib</vt:lpstr>
      <vt:lpstr>AOR Pertuzumab &amp; Trastuzumab</vt:lpstr>
      <vt:lpstr>AOR Pertuzumab &amp; Trastuzumab</vt:lpstr>
      <vt:lpstr>Storage conditions</vt:lpstr>
      <vt:lpstr>temperature deviations during site storage - general</vt:lpstr>
      <vt:lpstr>temperature deviation  Reporting Palbociclib</vt:lpstr>
      <vt:lpstr>temperature deviation Pertuzumab and trastuzumab</vt:lpstr>
      <vt:lpstr>Trastuzumab &amp; Pertuzumab  PD103  Roche IMP Deviation Form –  General information Page 1</vt:lpstr>
      <vt:lpstr>Trastuzumab &amp; Pertuzumab  PD103 Roche IMP Deviation Form –  Temperature deviation Category  page 2</vt:lpstr>
      <vt:lpstr>Trastuzumab &amp; Pertuzumab  PD103 Roche IMP Deviation Form –  Product Complaints and assessment page 3 </vt:lpstr>
      <vt:lpstr>Complaints</vt:lpstr>
      <vt:lpstr>Product Complaint Reporting Palbociclib</vt:lpstr>
      <vt:lpstr>Drug Accountability Log</vt:lpstr>
      <vt:lpstr>Dispensing Log Palbociclib</vt:lpstr>
      <vt:lpstr>Destruction of palbociclib, pertuzumab and trastuzumab</vt:lpstr>
      <vt:lpstr>Drug Supply Manual</vt:lpstr>
      <vt:lpstr>Contacts</vt:lpstr>
      <vt:lpstr>Reminders</vt:lpstr>
      <vt:lpstr>Reminders</vt:lpstr>
      <vt:lpstr>Reminders</vt:lpstr>
      <vt:lpstr>Trial Contacts and resources</vt:lpstr>
      <vt:lpstr>Questions?</vt:lpstr>
    </vt:vector>
  </TitlesOfParts>
  <Company>FSTRF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IBCSG 42-12/ BIG 2-12 SNAP Schedules of Nab-Paclitaxel Amendment 1 Training</dc:title>
  <dc:creator>Colleen King</dc:creator>
  <cp:lastModifiedBy>Meredith Kissel</cp:lastModifiedBy>
  <cp:revision>463</cp:revision>
  <cp:lastPrinted>2018-10-05T10:24:09Z</cp:lastPrinted>
  <dcterms:created xsi:type="dcterms:W3CDTF">2014-10-03T14:56:41Z</dcterms:created>
  <dcterms:modified xsi:type="dcterms:W3CDTF">2020-08-14T12:49:45Z</dcterms:modified>
</cp:coreProperties>
</file>