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customXml/itemProps1.xml" ContentType="application/vnd.openxmlformats-officedocument.customXmlPropertie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69" r:id="rId2"/>
    <p:sldId id="290" r:id="rId3"/>
    <p:sldId id="257" r:id="rId4"/>
    <p:sldId id="278" r:id="rId5"/>
    <p:sldId id="271" r:id="rId6"/>
    <p:sldId id="279" r:id="rId7"/>
    <p:sldId id="270" r:id="rId8"/>
    <p:sldId id="276" r:id="rId9"/>
    <p:sldId id="273" r:id="rId10"/>
    <p:sldId id="268" r:id="rId11"/>
    <p:sldId id="256" r:id="rId12"/>
    <p:sldId id="259" r:id="rId13"/>
    <p:sldId id="260" r:id="rId14"/>
    <p:sldId id="265" r:id="rId15"/>
    <p:sldId id="280" r:id="rId16"/>
    <p:sldId id="282" r:id="rId17"/>
    <p:sldId id="283" r:id="rId18"/>
    <p:sldId id="284" r:id="rId19"/>
    <p:sldId id="289" r:id="rId20"/>
    <p:sldId id="285" r:id="rId21"/>
    <p:sldId id="286" r:id="rId22"/>
    <p:sldId id="287" r:id="rId23"/>
    <p:sldId id="288" r:id="rId24"/>
    <p:sldId id="281" r:id="rId25"/>
    <p:sldId id="291" r:id="rId26"/>
    <p:sldId id="267" r:id="rId27"/>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chemy Plus (Admin Account)" initials="a" lastIdx="1" clrIdx="0"/>
  <p:cmAuthor id="1" name="Emma Macdonald" initials="EJM" lastIdx="5" clrIdx="1"/>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7085" autoAdjust="0"/>
  </p:normalViewPr>
  <p:slideViewPr>
    <p:cSldViewPr>
      <p:cViewPr varScale="1">
        <p:scale>
          <a:sx n="102" d="100"/>
          <a:sy n="102" d="100"/>
        </p:scale>
        <p:origin x="-2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35" Type="http://schemas.openxmlformats.org/officeDocument/2006/relationships/customXml" Target="../customXml/item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B794FC6D-ECCF-412B-8D7A-3CC3352B190E}" type="datetimeFigureOut">
              <a:rPr lang="en-US" smtClean="0"/>
              <a:pPr/>
              <a:t>4/15/2010</a:t>
            </a:fld>
            <a:endParaRPr lang="en-GB"/>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59A7DC8-9F93-464E-B959-DC9B827B55D5}" type="slidenum">
              <a:rPr lang="en-GB" smtClean="0"/>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BDE89C12-F727-4B8F-B6D4-C1113E52B6A9}" type="datetimeFigureOut">
              <a:rPr lang="en-US" smtClean="0"/>
              <a:pPr/>
              <a:t>4/15/2010</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4E6BEC37-0CFF-43AB-AD43-4E70F2B01C73}"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29B9E798-8397-4E64-8581-87C55CD0311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E6BEC37-0CFF-43AB-AD43-4E70F2B01C73}"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4E6BEC37-0CFF-43AB-AD43-4E70F2B01C73}"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E6BEC37-0CFF-43AB-AD43-4E70F2B01C73}"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5D1123-678E-49A5-85FB-8AFA589E967B}" type="slidenum">
              <a:rPr lang="en-GB"/>
              <a:pPr/>
              <a:t>5</a:t>
            </a:fld>
            <a:endParaRPr lang="en-GB"/>
          </a:p>
        </p:txBody>
      </p:sp>
      <p:sp>
        <p:nvSpPr>
          <p:cNvPr id="216066" name="Rectangle 2"/>
          <p:cNvSpPr>
            <a:spLocks noGrp="1" noRot="1" noChangeAspect="1" noChangeArrowheads="1" noTextEdit="1"/>
          </p:cNvSpPr>
          <p:nvPr>
            <p:ph type="sldImg"/>
          </p:nvPr>
        </p:nvSpPr>
        <p:spPr>
          <a:xfrm>
            <a:off x="917575" y="744538"/>
            <a:ext cx="4962525" cy="3722687"/>
          </a:xfrm>
          <a:ln/>
        </p:spPr>
      </p:sp>
      <p:sp>
        <p:nvSpPr>
          <p:cNvPr id="216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E6BEC37-0CFF-43AB-AD43-4E70F2B01C73}"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5D1123-678E-49A5-85FB-8AFA589E967B}" type="slidenum">
              <a:rPr lang="en-GB"/>
              <a:pPr/>
              <a:t>7</a:t>
            </a:fld>
            <a:endParaRPr lang="en-GB"/>
          </a:p>
        </p:txBody>
      </p:sp>
      <p:sp>
        <p:nvSpPr>
          <p:cNvPr id="216066" name="Rectangle 2"/>
          <p:cNvSpPr>
            <a:spLocks noGrp="1" noRot="1" noChangeAspect="1" noChangeArrowheads="1" noTextEdit="1"/>
          </p:cNvSpPr>
          <p:nvPr>
            <p:ph type="sldImg"/>
          </p:nvPr>
        </p:nvSpPr>
        <p:spPr>
          <a:xfrm>
            <a:off x="917575" y="744538"/>
            <a:ext cx="4962525" cy="3722687"/>
          </a:xfrm>
          <a:ln/>
        </p:spPr>
      </p:sp>
      <p:sp>
        <p:nvSpPr>
          <p:cNvPr id="2160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E6BEC37-0CFF-43AB-AD43-4E70F2B01C73}" type="slidenum">
              <a:rPr lang="en-GB" smtClean="0"/>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E6BEC37-0CFF-43AB-AD43-4E70F2B01C73}" type="slidenum">
              <a:rPr lang="en-GB" smtClean="0"/>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E6BEC37-0CFF-43AB-AD43-4E70F2B01C73}" type="slidenum">
              <a:rPr lang="en-GB" smtClean="0"/>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4E6BEC37-0CFF-43AB-AD43-4E70F2B01C73}" type="slidenum">
              <a:rPr lang="en-GB" smtClean="0"/>
              <a:pPr/>
              <a:t>11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4E6BEC37-0CFF-43AB-AD43-4E70F2B01C73}" type="slidenum">
              <a:rPr lang="en-GB" smtClean="0"/>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4E6BEC37-0CFF-43AB-AD43-4E70F2B01C73}" type="slidenum">
              <a:rPr lang="en-GB" smtClean="0"/>
              <a:pPr/>
              <a:t>13</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4E6BEC37-0CFF-43AB-AD43-4E70F2B01C73}" type="slidenum">
              <a:rPr lang="en-GB" smtClean="0"/>
              <a:pPr/>
              <a:t>14</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4E6BEC37-0CFF-43AB-AD43-4E70F2B01C73}" type="slidenum">
              <a:rPr lang="en-GB" smtClean="0"/>
              <a:pPr/>
              <a:t>15</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4E6BEC37-0CFF-43AB-AD43-4E70F2B01C73}" type="slidenum">
              <a:rPr lang="en-GB" smtClean="0"/>
              <a:pPr/>
              <a:t>16</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E6BEC37-0CFF-43AB-AD43-4E70F2B01C73}" type="slidenum">
              <a:rPr lang="en-GB" smtClean="0"/>
              <a:pPr/>
              <a:t>17</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r>
              <a:rPr lang="en-GB" dirty="0" smtClean="0"/>
              <a:t>AZ provide drug to </a:t>
            </a:r>
            <a:r>
              <a:rPr lang="en-GB" dirty="0" err="1" smtClean="0"/>
              <a:t>Aptuit</a:t>
            </a:r>
            <a:r>
              <a:rPr lang="en-GB" dirty="0" smtClean="0"/>
              <a:t>.</a:t>
            </a:r>
            <a:br>
              <a:rPr lang="en-GB" dirty="0" smtClean="0"/>
            </a:br>
            <a:r>
              <a:rPr lang="en-GB" dirty="0" err="1" smtClean="0"/>
              <a:t>Aptuit</a:t>
            </a:r>
            <a:r>
              <a:rPr lang="en-GB" dirty="0" smtClean="0"/>
              <a:t> label, store and ship drug supply from holding site in Bathgate, Scotland. </a:t>
            </a:r>
          </a:p>
          <a:p>
            <a:endParaRPr lang="en-GB" dirty="0" smtClean="0"/>
          </a:p>
          <a:p>
            <a:r>
              <a:rPr lang="en-GB" dirty="0" smtClean="0"/>
              <a:t>Bulk orders (prepared</a:t>
            </a:r>
            <a:r>
              <a:rPr lang="en-GB" baseline="0" dirty="0" smtClean="0"/>
              <a:t> by FSS)</a:t>
            </a:r>
            <a:r>
              <a:rPr lang="en-GB" dirty="0" smtClean="0"/>
              <a:t> of </a:t>
            </a:r>
            <a:r>
              <a:rPr lang="en-GB" dirty="0" err="1" smtClean="0"/>
              <a:t>goserelin</a:t>
            </a:r>
            <a:r>
              <a:rPr lang="en-GB" dirty="0" smtClean="0"/>
              <a:t> are sent from </a:t>
            </a:r>
            <a:r>
              <a:rPr lang="en-GB" dirty="0" err="1" smtClean="0"/>
              <a:t>Aptuit</a:t>
            </a:r>
            <a:r>
              <a:rPr lang="en-GB" dirty="0" smtClean="0"/>
              <a:t> to ANZ BCTG,</a:t>
            </a:r>
            <a:r>
              <a:rPr lang="en-GB" baseline="0" dirty="0" smtClean="0"/>
              <a:t> who then coordinate distribution in Australia and New Zealand.</a:t>
            </a:r>
          </a:p>
          <a:p>
            <a:endParaRPr lang="en-GB" baseline="0" dirty="0" smtClean="0"/>
          </a:p>
          <a:p>
            <a:r>
              <a:rPr lang="en-GB" baseline="0" dirty="0" smtClean="0"/>
              <a:t>There are three different types of supply when ordering </a:t>
            </a:r>
            <a:r>
              <a:rPr lang="en-GB" baseline="0" dirty="0" err="1" smtClean="0"/>
              <a:t>goserelin</a:t>
            </a:r>
            <a:r>
              <a:rPr lang="en-GB" baseline="0" dirty="0" smtClean="0"/>
              <a:t>. </a:t>
            </a:r>
          </a:p>
          <a:p>
            <a:r>
              <a:rPr lang="en-GB" baseline="0" dirty="0" smtClean="0"/>
              <a:t>Starter Supply – 2 vials held on site from the point of centre activation.</a:t>
            </a:r>
          </a:p>
          <a:p>
            <a:r>
              <a:rPr lang="en-GB" baseline="0" dirty="0" smtClean="0"/>
              <a:t>Patient-specific Supply – ordered after randomisation (if the patient is randomised to receive the study drug)</a:t>
            </a:r>
          </a:p>
          <a:p>
            <a:r>
              <a:rPr lang="en-GB" baseline="0" dirty="0" smtClean="0"/>
              <a:t>Re-supply – needed when a patient experiences delays in chemotherapy administration, and the duration of the chemotherapy is extended (or if drug expires).</a:t>
            </a:r>
            <a:endParaRPr lang="en-GB" dirty="0" smtClean="0"/>
          </a:p>
        </p:txBody>
      </p:sp>
      <p:sp>
        <p:nvSpPr>
          <p:cNvPr id="4" name="Slide Number Placeholder 3"/>
          <p:cNvSpPr>
            <a:spLocks noGrp="1"/>
          </p:cNvSpPr>
          <p:nvPr>
            <p:ph type="sldNum" sz="quarter" idx="10"/>
          </p:nvPr>
        </p:nvSpPr>
        <p:spPr/>
        <p:txBody>
          <a:bodyPr/>
          <a:lstStyle/>
          <a:p>
            <a:fld id="{4E6BEC37-0CFF-43AB-AD43-4E70F2B01C73}" type="slidenum">
              <a:rPr lang="en-GB" smtClean="0"/>
              <a:pPr/>
              <a:t>18</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Starter Supply of </a:t>
            </a:r>
            <a:r>
              <a:rPr lang="en-GB" dirty="0" err="1" smtClean="0"/>
              <a:t>goserelin</a:t>
            </a:r>
            <a:r>
              <a:rPr lang="en-GB" baseline="0" dirty="0" smtClean="0"/>
              <a:t> (2 vials) is distributed to the site upon Centre Activation.</a:t>
            </a:r>
          </a:p>
          <a:p>
            <a:r>
              <a:rPr lang="en-GB" baseline="0" dirty="0" smtClean="0"/>
              <a:t>If randomised to receive the study drug, patients should start </a:t>
            </a:r>
            <a:r>
              <a:rPr lang="en-GB" baseline="0" dirty="0" err="1" smtClean="0"/>
              <a:t>goserelin</a:t>
            </a:r>
            <a:r>
              <a:rPr lang="en-GB" baseline="0" dirty="0" smtClean="0"/>
              <a:t> within one day of randomisation. The first dose should be taken from the starter supply. </a:t>
            </a:r>
          </a:p>
          <a:p>
            <a:endParaRPr lang="en-GB" baseline="0" dirty="0" smtClean="0"/>
          </a:p>
          <a:p>
            <a:r>
              <a:rPr lang="en-GB" baseline="0" dirty="0" smtClean="0"/>
              <a:t>At the time of randomisation, the institution document the planned duration of chemotherapy, and FSS / ANZ BCTG prepare a drug order. Sufficient </a:t>
            </a:r>
            <a:r>
              <a:rPr lang="en-GB" baseline="0" dirty="0" err="1" smtClean="0"/>
              <a:t>goserelin</a:t>
            </a:r>
            <a:r>
              <a:rPr lang="en-GB" baseline="0" dirty="0" smtClean="0"/>
              <a:t> is then shipped to the institution for the entire planned treatment period for that patient. When this shipment arrives at the institution, the pharmacist should then reimburse the starter supply, ensuring that 2 syringes remain in the starter supply. </a:t>
            </a:r>
            <a:endParaRPr lang="en-GB" dirty="0" smtClean="0"/>
          </a:p>
          <a:p>
            <a:endParaRPr lang="en-GB" dirty="0" smtClean="0"/>
          </a:p>
          <a:p>
            <a:r>
              <a:rPr lang="en-GB" sz="1200" dirty="0" smtClean="0"/>
              <a:t>If patient experiences delays in chemo and the duration of treatment is extended (or re-supply required for other reason, e.g. drug expiration), the site completes a Re-supply Order Form for additional drug. </a:t>
            </a:r>
            <a:endParaRPr lang="en-GB" dirty="0"/>
          </a:p>
        </p:txBody>
      </p:sp>
      <p:sp>
        <p:nvSpPr>
          <p:cNvPr id="4" name="Slide Number Placeholder 3"/>
          <p:cNvSpPr>
            <a:spLocks noGrp="1"/>
          </p:cNvSpPr>
          <p:nvPr>
            <p:ph type="sldNum" sz="quarter" idx="10"/>
          </p:nvPr>
        </p:nvSpPr>
        <p:spPr/>
        <p:txBody>
          <a:bodyPr/>
          <a:lstStyle/>
          <a:p>
            <a:fld id="{4E6BEC37-0CFF-43AB-AD43-4E70F2B01C73}" type="slidenum">
              <a:rPr lang="en-GB" smtClean="0"/>
              <a:pPr/>
              <a:t>19</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4E6BEC37-0CFF-43AB-AD43-4E70F2B01C73}" type="slidenum">
              <a:rPr lang="en-GB" smtClean="0"/>
              <a:pPr/>
              <a:t>20</a:t>
            </a:fld>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r>
              <a:rPr lang="en-GB" baseline="0" dirty="0" smtClean="0"/>
              <a:t>.</a:t>
            </a:r>
            <a:endParaRPr lang="en-GB" dirty="0"/>
          </a:p>
        </p:txBody>
      </p:sp>
      <p:sp>
        <p:nvSpPr>
          <p:cNvPr id="4" name="Slide Number Placeholder 3"/>
          <p:cNvSpPr>
            <a:spLocks noGrp="1"/>
          </p:cNvSpPr>
          <p:nvPr>
            <p:ph type="sldNum" sz="quarter" idx="10"/>
          </p:nvPr>
        </p:nvSpPr>
        <p:spPr/>
        <p:txBody>
          <a:bodyPr/>
          <a:lstStyle/>
          <a:p>
            <a:fld id="{4E6BEC37-0CFF-43AB-AD43-4E70F2B01C73}" type="slidenum">
              <a:rPr lang="en-GB" smtClean="0"/>
              <a:pPr/>
              <a:t>21</a:t>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4E6BEC37-0CFF-43AB-AD43-4E70F2B01C73}" type="slidenum">
              <a:rPr lang="en-GB" smtClean="0"/>
              <a:pPr/>
              <a:t>22</a:t>
            </a:fld>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E6BEC37-0CFF-43AB-AD43-4E70F2B01C73}" type="slidenum">
              <a:rPr lang="en-GB" smtClean="0"/>
              <a:pPr/>
              <a:t>23</a:t>
            </a:fld>
            <a:endParaRPr lang="en-GB"/>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E6BEC37-0CFF-43AB-AD43-4E70F2B01C73}" type="slidenum">
              <a:rPr lang="en-GB" smtClean="0"/>
              <a:pPr/>
              <a:t>24</a:t>
            </a:fld>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E6BEC37-0CFF-43AB-AD43-4E70F2B01C73}" type="slidenum">
              <a:rPr lang="en-GB" smtClean="0"/>
              <a:pPr/>
              <a:t>25</a:t>
            </a:fld>
            <a:endParaRPr lang="en-GB"/>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E6BEC37-0CFF-43AB-AD43-4E70F2B01C73}" type="slidenum">
              <a:rPr lang="en-GB" smtClean="0"/>
              <a:pPr/>
              <a:t>26</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F58981B-D78D-483F-877D-165EDB5C4C8B}" type="datetimeFigureOut">
              <a:rPr lang="en-US" smtClean="0"/>
              <a:pPr/>
              <a:t>4/15/2010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B0260B-3FBA-4656-8B55-7C779EF29B4C}"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F58981B-D78D-483F-877D-165EDB5C4C8B}" type="datetimeFigureOut">
              <a:rPr lang="en-US" smtClean="0"/>
              <a:pPr/>
              <a:t>4/15/2010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B0260B-3FBA-4656-8B55-7C779EF29B4C}"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58981B-D78D-483F-877D-165EDB5C4C8B}" type="datetimeFigureOut">
              <a:rPr lang="en-US" smtClean="0"/>
              <a:pPr/>
              <a:t>4/15/2010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B0260B-3FBA-4656-8B55-7C779EF29B4C}"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F58981B-D78D-483F-877D-165EDB5C4C8B}" type="datetimeFigureOut">
              <a:rPr lang="en-US" smtClean="0"/>
              <a:pPr/>
              <a:t>4/15/2010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AB0260B-3FBA-4656-8B55-7C779EF29B4C}"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F58981B-D78D-483F-877D-165EDB5C4C8B}" type="datetimeFigureOut">
              <a:rPr lang="en-US" smtClean="0"/>
              <a:pPr/>
              <a:t>4/15/2010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AB0260B-3FBA-4656-8B55-7C779EF29B4C}"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F58981B-D78D-483F-877D-165EDB5C4C8B}" type="datetimeFigureOut">
              <a:rPr lang="en-US" smtClean="0"/>
              <a:pPr/>
              <a:t>4/15/2010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AB0260B-3FBA-4656-8B55-7C779EF29B4C}"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58981B-D78D-483F-877D-165EDB5C4C8B}" type="datetimeFigureOut">
              <a:rPr lang="en-US" smtClean="0"/>
              <a:pPr/>
              <a:t>4/15/2010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AB0260B-3FBA-4656-8B55-7C779EF29B4C}"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58981B-D78D-483F-877D-165EDB5C4C8B}" type="datetimeFigureOut">
              <a:rPr lang="en-US" smtClean="0"/>
              <a:pPr/>
              <a:t>4/15/2010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AB0260B-3FBA-4656-8B55-7C779EF29B4C}"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58981B-D78D-483F-877D-165EDB5C4C8B}" type="datetimeFigureOut">
              <a:rPr lang="en-US" smtClean="0"/>
              <a:pPr/>
              <a:t>4/15/2010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AB0260B-3FBA-4656-8B55-7C779EF29B4C}"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F58981B-D78D-483F-877D-165EDB5C4C8B}" type="datetimeFigureOut">
              <a:rPr lang="en-US" smtClean="0"/>
              <a:pPr/>
              <a:t>4/15/2010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B0260B-3FBA-4656-8B55-7C779EF29B4C}"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F58981B-D78D-483F-877D-165EDB5C4C8B}" type="datetimeFigureOut">
              <a:rPr lang="en-US" smtClean="0"/>
              <a:pPr/>
              <a:t>4/15/2010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AB0260B-3FBA-4656-8B55-7C779EF29B4C}"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58981B-D78D-483F-877D-165EDB5C4C8B}" type="datetimeFigureOut">
              <a:rPr lang="en-US" smtClean="0"/>
              <a:pPr/>
              <a:t>4/15/2010</a:t>
            </a:fld>
            <a:endParaRPr lang="en-GB"/>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B0260B-3FBA-4656-8B55-7C779EF29B4C}"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s0230@frontier-science.co.uk"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ibcsg.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SS_LOGO_plastic"/>
          <p:cNvPicPr>
            <a:picLocks noChangeArrowheads="1"/>
          </p:cNvPicPr>
          <p:nvPr/>
        </p:nvPicPr>
        <p:blipFill>
          <a:blip r:embed="rId3" cstate="print"/>
          <a:srcRect/>
          <a:stretch>
            <a:fillRect/>
          </a:stretch>
        </p:blipFill>
        <p:spPr bwMode="auto">
          <a:xfrm>
            <a:off x="0" y="0"/>
            <a:ext cx="9144000" cy="6858000"/>
          </a:xfrm>
          <a:prstGeom prst="rect">
            <a:avLst/>
          </a:prstGeom>
          <a:noFill/>
        </p:spPr>
      </p:pic>
      <p:sp>
        <p:nvSpPr>
          <p:cNvPr id="3" name="TextBox 2"/>
          <p:cNvSpPr txBox="1"/>
          <p:nvPr/>
        </p:nvSpPr>
        <p:spPr>
          <a:xfrm>
            <a:off x="1857357" y="5357828"/>
            <a:ext cx="5357851" cy="1200329"/>
          </a:xfrm>
          <a:prstGeom prst="rect">
            <a:avLst/>
          </a:prstGeom>
          <a:noFill/>
        </p:spPr>
        <p:txBody>
          <a:bodyPr wrap="square" rtlCol="0">
            <a:spAutoFit/>
          </a:bodyPr>
          <a:lstStyle/>
          <a:p>
            <a:r>
              <a:rPr lang="en-GB" sz="2400" dirty="0" smtClean="0">
                <a:solidFill>
                  <a:schemeClr val="bg1">
                    <a:lumMod val="95000"/>
                  </a:schemeClr>
                </a:solidFill>
              </a:rPr>
              <a:t>Emma Macdonald</a:t>
            </a:r>
          </a:p>
          <a:p>
            <a:r>
              <a:rPr lang="en-GB" sz="2400" dirty="0" smtClean="0">
                <a:solidFill>
                  <a:schemeClr val="bg1">
                    <a:lumMod val="95000"/>
                  </a:schemeClr>
                </a:solidFill>
              </a:rPr>
              <a:t>Research Assistant / Data Manager</a:t>
            </a:r>
          </a:p>
          <a:p>
            <a:r>
              <a:rPr lang="en-GB" sz="2400" dirty="0" smtClean="0">
                <a:solidFill>
                  <a:schemeClr val="bg1">
                    <a:lumMod val="95000"/>
                  </a:schemeClr>
                </a:solidFill>
              </a:rPr>
              <a:t>Frontier Science Scotland </a:t>
            </a:r>
            <a:endParaRPr lang="en-GB" sz="2400" dirty="0">
              <a:solidFill>
                <a:schemeClr val="bg1">
                  <a:lumMod val="95000"/>
                </a:schemeClr>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400" b="0" i="0" u="none" strike="noStrike" kern="1200" cap="none" spc="0" normalizeH="0" baseline="0" noProof="0" dirty="0" smtClean="0">
                <a:ln>
                  <a:noFill/>
                </a:ln>
                <a:solidFill>
                  <a:schemeClr val="tx1"/>
                </a:solidFill>
                <a:effectLst/>
                <a:uLnTx/>
                <a:uFillTx/>
                <a:latin typeface="+mj-lt"/>
                <a:ea typeface="+mj-ea"/>
                <a:cs typeface="+mj-cs"/>
              </a:rPr>
              <a:t>Overview</a:t>
            </a:r>
            <a:endParaRPr kumimoji="0" lang="en-GB"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3" name="Content Placeholder 2"/>
          <p:cNvSpPr txBox="1">
            <a:spLocks/>
          </p:cNvSpPr>
          <p:nvPr/>
        </p:nvSpPr>
        <p:spPr>
          <a:xfrm>
            <a:off x="457200" y="1600202"/>
            <a:ext cx="8229600" cy="4525963"/>
          </a:xfrm>
          <a:prstGeom prst="rect">
            <a:avLst/>
          </a:prstGeom>
        </p:spPr>
        <p:txBody>
          <a:bodyPr>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3200" b="0" i="0" u="none" strike="noStrike" kern="1200" cap="none" spc="0" normalizeH="0" baseline="0" noProof="0" dirty="0" smtClean="0">
                <a:ln>
                  <a:noFill/>
                </a:ln>
                <a:solidFill>
                  <a:schemeClr val="tx1"/>
                </a:solidFill>
                <a:effectLst/>
                <a:uLnTx/>
                <a:uFillTx/>
                <a:latin typeface="+mn-lt"/>
                <a:ea typeface="+mn-ea"/>
                <a:cs typeface="+mn-cs"/>
              </a:rPr>
              <a:t>Introduction Frontier Science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GB" sz="3200" dirty="0" smtClean="0"/>
              <a:t>POEMS (IBCSG 34-05)</a:t>
            </a:r>
          </a:p>
          <a:p>
            <a:pPr marL="800100" lvl="1" indent="-342900">
              <a:spcBef>
                <a:spcPct val="20000"/>
              </a:spcBef>
              <a:buFont typeface="Arial" pitchFamily="34" charset="0"/>
              <a:buChar char="•"/>
            </a:pPr>
            <a:r>
              <a:rPr kumimoji="0" lang="en-GB" sz="3200" b="0" i="0" u="none" strike="noStrike" kern="1200" cap="none" spc="0" normalizeH="0" baseline="0" noProof="0" dirty="0" smtClean="0">
                <a:ln>
                  <a:noFill/>
                </a:ln>
                <a:solidFill>
                  <a:schemeClr val="tx1"/>
                </a:solidFill>
                <a:effectLst/>
                <a:uLnTx/>
                <a:uFillTx/>
                <a:latin typeface="+mn-lt"/>
                <a:ea typeface="+mn-ea"/>
                <a:cs typeface="+mn-cs"/>
              </a:rPr>
              <a:t>Randomisation</a:t>
            </a:r>
          </a:p>
          <a:p>
            <a:pPr marL="800100" lvl="1" indent="-342900">
              <a:spcBef>
                <a:spcPct val="20000"/>
              </a:spcBef>
              <a:buFont typeface="Arial" pitchFamily="34" charset="0"/>
              <a:buChar char="•"/>
            </a:pPr>
            <a:r>
              <a:rPr lang="en-GB" sz="3200" dirty="0" smtClean="0"/>
              <a:t>Drug Supply and Ordering</a:t>
            </a:r>
            <a:endParaRPr kumimoji="0" lang="en-GB" sz="3200" b="0" i="0" u="none" strike="noStrike" kern="1200" cap="none" spc="0" normalizeH="0" baseline="0" noProof="0" dirty="0" smtClean="0">
              <a:ln>
                <a:noFill/>
              </a:ln>
              <a:solidFill>
                <a:schemeClr val="tx1"/>
              </a:solidFill>
              <a:effectLst/>
              <a:uLnTx/>
              <a:uFillTx/>
              <a:latin typeface="+mn-lt"/>
              <a:ea typeface="+mn-ea"/>
              <a:cs typeface="+mn-cs"/>
            </a:endParaRPr>
          </a:p>
          <a:p>
            <a:pPr marL="800100" lvl="1" indent="-342900">
              <a:spcBef>
                <a:spcPct val="20000"/>
              </a:spcBef>
              <a:buFont typeface="Arial" pitchFamily="34" charset="0"/>
              <a:buChar char="•"/>
            </a:pPr>
            <a:r>
              <a:rPr lang="en-GB" sz="3200" dirty="0" smtClean="0"/>
              <a:t>Data Submission</a:t>
            </a:r>
          </a:p>
          <a:p>
            <a:pPr marL="800100" lvl="1" indent="-342900">
              <a:spcBef>
                <a:spcPct val="20000"/>
              </a:spcBef>
              <a:buFont typeface="Arial" pitchFamily="34" charset="0"/>
              <a:buChar char="•"/>
            </a:pPr>
            <a:r>
              <a:rPr kumimoji="0" lang="en-GB" sz="3200" b="0" i="0" u="none" strike="noStrike" kern="1200" cap="none" spc="0" normalizeH="0" baseline="0" noProof="0" dirty="0" smtClean="0">
                <a:ln>
                  <a:noFill/>
                </a:ln>
                <a:solidFill>
                  <a:schemeClr val="tx1"/>
                </a:solidFill>
                <a:effectLst/>
                <a:uLnTx/>
                <a:uFillTx/>
                <a:latin typeface="+mn-lt"/>
                <a:ea typeface="+mn-ea"/>
                <a:cs typeface="+mn-cs"/>
              </a:rPr>
              <a:t>SAE</a:t>
            </a:r>
            <a:r>
              <a:rPr kumimoji="0" lang="en-GB" sz="3200" b="0" i="0" u="none" strike="noStrike" kern="1200" cap="none" spc="0" normalizeH="0" noProof="0" dirty="0" smtClean="0">
                <a:ln>
                  <a:noFill/>
                </a:ln>
                <a:solidFill>
                  <a:schemeClr val="tx1"/>
                </a:solidFill>
                <a:effectLst/>
                <a:uLnTx/>
                <a:uFillTx/>
                <a:latin typeface="+mn-lt"/>
                <a:ea typeface="+mn-ea"/>
                <a:cs typeface="+mn-cs"/>
              </a:rPr>
              <a:t> Reporting</a:t>
            </a:r>
          </a:p>
          <a:p>
            <a:pPr marL="800100" lvl="1" indent="-342900">
              <a:spcBef>
                <a:spcPct val="20000"/>
              </a:spcBef>
              <a:buFont typeface="Arial" pitchFamily="34" charset="0"/>
              <a:buChar char="•"/>
            </a:pPr>
            <a:r>
              <a:rPr lang="en-GB" sz="3200" baseline="0" dirty="0" smtClean="0"/>
              <a:t>Key Contacts</a:t>
            </a:r>
          </a:p>
          <a:p>
            <a:pPr marL="800100" lvl="1" indent="-342900">
              <a:spcBef>
                <a:spcPct val="20000"/>
              </a:spcBef>
              <a:buFont typeface="Arial" pitchFamily="34" charset="0"/>
              <a:buChar char="•"/>
            </a:pPr>
            <a:r>
              <a:rPr kumimoji="0" lang="en-GB" sz="3200" b="0" i="0" u="none" strike="noStrike" kern="1200" cap="none" spc="0" normalizeH="0" noProof="0" dirty="0" smtClean="0">
                <a:ln>
                  <a:noFill/>
                </a:ln>
                <a:solidFill>
                  <a:schemeClr val="tx1"/>
                </a:solidFill>
                <a:effectLst/>
                <a:uLnTx/>
                <a:uFillTx/>
                <a:latin typeface="+mn-lt"/>
                <a:ea typeface="+mn-ea"/>
                <a:cs typeface="+mn-cs"/>
              </a:rPr>
              <a:t>Questions</a:t>
            </a:r>
            <a:endParaRPr kumimoji="0" lang="en-GB"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3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shadeToTitle="1">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Frontier Science (Scotland) - FSS</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Not-for-profit company recognised as a Scottish Charity</a:t>
            </a:r>
          </a:p>
          <a:p>
            <a:r>
              <a:rPr lang="en-GB" dirty="0" smtClean="0"/>
              <a:t>Established in 2001</a:t>
            </a:r>
          </a:p>
          <a:p>
            <a:r>
              <a:rPr lang="en-GB" dirty="0" smtClean="0"/>
              <a:t>First European subsidiary office of Frontier Science and Technology Research Foundation (FSTRF)</a:t>
            </a:r>
          </a:p>
          <a:p>
            <a:r>
              <a:rPr lang="en-GB" dirty="0" smtClean="0"/>
              <a:t>Three offices in USA (Boston, Buffalo and Madison)</a:t>
            </a:r>
          </a:p>
          <a:p>
            <a:r>
              <a:rPr lang="en-GB" dirty="0" smtClean="0"/>
              <a:t>Other offices in Italy, Switzerland and Greece</a:t>
            </a: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iver_south.jpg"/>
          <p:cNvPicPr>
            <a:picLocks noChangeAspect="1"/>
          </p:cNvPicPr>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15044" name="Rectangle 4"/>
          <p:cNvSpPr>
            <a:spLocks noGrp="1" noChangeArrowheads="1"/>
          </p:cNvSpPr>
          <p:nvPr>
            <p:ph type="title"/>
          </p:nvPr>
        </p:nvSpPr>
        <p:spPr/>
        <p:txBody>
          <a:bodyPr/>
          <a:lstStyle/>
          <a:p>
            <a:r>
              <a:rPr lang="en-GB" dirty="0" smtClean="0"/>
              <a:t>Frontier Science (Scotland) - FSS</a:t>
            </a:r>
            <a:endParaRPr lang="en-US" dirty="0"/>
          </a:p>
        </p:txBody>
      </p:sp>
      <p:sp>
        <p:nvSpPr>
          <p:cNvPr id="215045" name="Rectangle 5"/>
          <p:cNvSpPr>
            <a:spLocks noGrp="1" noChangeArrowheads="1"/>
          </p:cNvSpPr>
          <p:nvPr>
            <p:ph idx="1"/>
          </p:nvPr>
        </p:nvSpPr>
        <p:spPr/>
        <p:txBody>
          <a:bodyPr/>
          <a:lstStyle/>
          <a:p>
            <a:r>
              <a:rPr lang="en-US" dirty="0" smtClean="0"/>
              <a:t>All Frontier offices are involved in the design, conduct and analysis of clinical trials in various disease sites. </a:t>
            </a:r>
          </a:p>
          <a:p>
            <a:r>
              <a:rPr lang="en-US" b="1" dirty="0" smtClean="0"/>
              <a:t>FSS </a:t>
            </a:r>
            <a:r>
              <a:rPr lang="en-US" dirty="0" smtClean="0"/>
              <a:t>is based in the Scottish Highlands and collaborates with other </a:t>
            </a:r>
            <a:r>
              <a:rPr lang="en-US" dirty="0" err="1" smtClean="0"/>
              <a:t>organisations</a:t>
            </a:r>
            <a:r>
              <a:rPr lang="en-US" dirty="0" smtClean="0"/>
              <a:t> worldwide. </a:t>
            </a:r>
          </a:p>
          <a:p>
            <a:r>
              <a:rPr lang="en-US" dirty="0" smtClean="0"/>
              <a:t>Our main area of interest is cancer clinical trials.</a:t>
            </a:r>
            <a:endParaRPr 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iver_north.jpg"/>
          <p:cNvPicPr>
            <a:picLocks noChangeAspect="1"/>
          </p:cNvPicPr>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15044" name="Rectangle 4"/>
          <p:cNvSpPr>
            <a:spLocks noGrp="1" noChangeArrowheads="1"/>
          </p:cNvSpPr>
          <p:nvPr>
            <p:ph type="title"/>
          </p:nvPr>
        </p:nvSpPr>
        <p:spPr/>
        <p:txBody>
          <a:bodyPr/>
          <a:lstStyle/>
          <a:p>
            <a:r>
              <a:rPr lang="en-US" dirty="0" smtClean="0"/>
              <a:t>Key Personnel</a:t>
            </a:r>
            <a:endParaRPr lang="en-US" dirty="0"/>
          </a:p>
        </p:txBody>
      </p:sp>
      <p:sp>
        <p:nvSpPr>
          <p:cNvPr id="215045" name="Rectangle 5"/>
          <p:cNvSpPr>
            <a:spLocks noGrp="1" noChangeArrowheads="1"/>
          </p:cNvSpPr>
          <p:nvPr>
            <p:ph type="body" idx="1"/>
          </p:nvPr>
        </p:nvSpPr>
        <p:spPr/>
        <p:txBody>
          <a:bodyPr>
            <a:normAutofit fontScale="92500" lnSpcReduction="20000"/>
          </a:bodyPr>
          <a:lstStyle/>
          <a:p>
            <a:r>
              <a:rPr lang="en-US" dirty="0" smtClean="0"/>
              <a:t>Eleanor McFadden – Managing Director</a:t>
            </a:r>
          </a:p>
          <a:p>
            <a:r>
              <a:rPr lang="en-US" dirty="0" smtClean="0"/>
              <a:t>Ian Bradbury – Assistant Director &amp; Senior Statistician</a:t>
            </a:r>
          </a:p>
          <a:p>
            <a:r>
              <a:rPr lang="en-US" dirty="0" smtClean="0"/>
              <a:t>Alison Spence – Assistant Director, Data Management</a:t>
            </a:r>
          </a:p>
          <a:p>
            <a:r>
              <a:rPr lang="en-US" dirty="0" smtClean="0"/>
              <a:t>Duncan Spence – Senior Administrator</a:t>
            </a:r>
          </a:p>
          <a:p>
            <a:r>
              <a:rPr lang="en-US" dirty="0" smtClean="0"/>
              <a:t>Ann Lange &amp; Iona Evans – Project Coordinators</a:t>
            </a:r>
          </a:p>
          <a:p>
            <a:r>
              <a:rPr lang="en-US" dirty="0" smtClean="0"/>
              <a:t>Other Directors are: Marvin </a:t>
            </a:r>
            <a:r>
              <a:rPr lang="en-US" dirty="0" err="1" smtClean="0"/>
              <a:t>Zelen</a:t>
            </a:r>
            <a:r>
              <a:rPr lang="en-US" dirty="0" smtClean="0"/>
              <a:t>, Richard Gelber and Chris Robertson</a:t>
            </a:r>
            <a:r>
              <a:rPr lang="en-US" dirty="0" smtClean="0"/>
              <a:t>.</a:t>
            </a:r>
          </a:p>
          <a:p>
            <a:r>
              <a:rPr lang="en-US" dirty="0" smtClean="0"/>
              <a:t>6 Data Managers and 6 Statisticians</a:t>
            </a:r>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do we do?</a:t>
            </a:r>
            <a:endParaRPr lang="en-GB" dirty="0"/>
          </a:p>
        </p:txBody>
      </p:sp>
      <p:sp>
        <p:nvSpPr>
          <p:cNvPr id="3" name="Content Placeholder 2"/>
          <p:cNvSpPr>
            <a:spLocks noGrp="1"/>
          </p:cNvSpPr>
          <p:nvPr>
            <p:ph idx="1"/>
          </p:nvPr>
        </p:nvSpPr>
        <p:spPr/>
        <p:txBody>
          <a:bodyPr>
            <a:normAutofit fontScale="92500" lnSpcReduction="10000"/>
          </a:bodyPr>
          <a:lstStyle/>
          <a:p>
            <a:pPr marL="1588" indent="14288">
              <a:buNone/>
            </a:pPr>
            <a:r>
              <a:rPr lang="en-GB" dirty="0" smtClean="0"/>
              <a:t>Frontier Science has expertise in the management of clinical trials including:</a:t>
            </a:r>
          </a:p>
          <a:p>
            <a:pPr marL="1441450" indent="-728663"/>
            <a:r>
              <a:rPr lang="en-GB" sz="3000" dirty="0" smtClean="0"/>
              <a:t>Statistical design</a:t>
            </a:r>
          </a:p>
          <a:p>
            <a:pPr marL="1441450" indent="-728663"/>
            <a:r>
              <a:rPr lang="en-GB" sz="3000" dirty="0" smtClean="0"/>
              <a:t>Protocol development</a:t>
            </a:r>
          </a:p>
          <a:p>
            <a:pPr marL="1441450" indent="-728663"/>
            <a:r>
              <a:rPr lang="en-GB" sz="3000" dirty="0" smtClean="0"/>
              <a:t>CRF design</a:t>
            </a:r>
          </a:p>
          <a:p>
            <a:pPr marL="1441450" indent="-728663"/>
            <a:r>
              <a:rPr lang="en-GB" sz="3000" dirty="0" smtClean="0"/>
              <a:t>Randomisation</a:t>
            </a:r>
          </a:p>
          <a:p>
            <a:pPr marL="1441450" indent="-728663"/>
            <a:r>
              <a:rPr lang="en-GB" sz="3000" dirty="0" smtClean="0"/>
              <a:t>Quality control and computerisation of data</a:t>
            </a:r>
          </a:p>
          <a:p>
            <a:pPr marL="1441450" indent="-728663"/>
            <a:r>
              <a:rPr lang="en-GB" sz="3000" dirty="0" smtClean="0"/>
              <a:t>Trial Management</a:t>
            </a:r>
          </a:p>
          <a:p>
            <a:pPr marL="1441450" indent="-728663"/>
            <a:r>
              <a:rPr lang="en-GB" sz="3000" dirty="0" smtClean="0"/>
              <a:t>Statistical analysis and reporting</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Current FSS Projects</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ALTTO &amp; Neo-ALTTO - trials of trastuzumab and </a:t>
            </a:r>
            <a:r>
              <a:rPr lang="en-US" dirty="0"/>
              <a:t>l</a:t>
            </a:r>
            <a:r>
              <a:rPr lang="en-US" dirty="0" smtClean="0"/>
              <a:t>apatinib in women with early stage breast cancer</a:t>
            </a:r>
          </a:p>
          <a:p>
            <a:pPr>
              <a:buNone/>
            </a:pPr>
            <a:endParaRPr lang="en-US" dirty="0" smtClean="0"/>
          </a:p>
          <a:p>
            <a:r>
              <a:rPr lang="en-US" dirty="0" smtClean="0"/>
              <a:t>POEMS – IBCSG / SWOG trial of the use of </a:t>
            </a:r>
            <a:r>
              <a:rPr lang="en-US" dirty="0" err="1" smtClean="0"/>
              <a:t>goserelin</a:t>
            </a:r>
            <a:r>
              <a:rPr lang="en-US" dirty="0" smtClean="0"/>
              <a:t> to reduce ovarian failure following standard chemotherapy in early stage hormone receptor negative breast cancer</a:t>
            </a:r>
          </a:p>
          <a:p>
            <a:pPr>
              <a:buNone/>
            </a:pPr>
            <a:endParaRPr lang="en-US" dirty="0" smtClean="0"/>
          </a:p>
          <a:p>
            <a:r>
              <a:rPr lang="en-GB" dirty="0" smtClean="0"/>
              <a:t>HERA - </a:t>
            </a:r>
            <a:r>
              <a:rPr lang="en-US" dirty="0" smtClean="0"/>
              <a:t>a trial of trastuzumab in women with early stage breast cancer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ountains_snow.jpg"/>
          <p:cNvPicPr>
            <a:picLocks noChangeAspect="1"/>
          </p:cNvPicPr>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14348" y="2214556"/>
            <a:ext cx="7772400" cy="1470025"/>
          </a:xfrm>
        </p:spPr>
        <p:txBody>
          <a:bodyPr>
            <a:normAutofit fontScale="90000"/>
          </a:bodyPr>
          <a:lstStyle/>
          <a:p>
            <a:r>
              <a:rPr lang="en-US" dirty="0" smtClean="0">
                <a:latin typeface="Arial" charset="0"/>
              </a:rPr>
              <a:t>POEMS</a:t>
            </a:r>
            <a:br>
              <a:rPr lang="en-US" dirty="0" smtClean="0">
                <a:latin typeface="Arial" charset="0"/>
              </a:rPr>
            </a:br>
            <a:r>
              <a:rPr lang="en-US" dirty="0" smtClean="0">
                <a:latin typeface="Arial" charset="0"/>
              </a:rPr>
              <a:t>Prevention Of Early Menopause</a:t>
            </a:r>
            <a:br>
              <a:rPr lang="en-US" dirty="0" smtClean="0">
                <a:latin typeface="Arial" charset="0"/>
              </a:rPr>
            </a:br>
            <a:r>
              <a:rPr lang="en-US" dirty="0" smtClean="0">
                <a:latin typeface="Arial" charset="0"/>
              </a:rPr>
              <a:t>Study</a:t>
            </a:r>
            <a:br>
              <a:rPr lang="en-US" dirty="0" smtClean="0">
                <a:latin typeface="Arial" charset="0"/>
              </a:rPr>
            </a:br>
            <a:r>
              <a:rPr lang="en-US" sz="3600" dirty="0" smtClean="0">
                <a:latin typeface="Arial" charset="0"/>
              </a:rPr>
              <a:t>(IBCSG 34-05/SWOG 0230)</a:t>
            </a:r>
            <a:endParaRPr lang="en-GB"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POEMS </a:t>
            </a:r>
            <a:br>
              <a:rPr lang="en-GB" dirty="0" smtClean="0"/>
            </a:br>
            <a:r>
              <a:rPr lang="en-GB" dirty="0" smtClean="0"/>
              <a:t>(IBCSG 34-05 / SWOG 0230)</a:t>
            </a:r>
            <a:endParaRPr lang="en-GB" dirty="0"/>
          </a:p>
        </p:txBody>
      </p:sp>
      <p:sp>
        <p:nvSpPr>
          <p:cNvPr id="3" name="Content Placeholder 2"/>
          <p:cNvSpPr>
            <a:spLocks noGrp="1"/>
          </p:cNvSpPr>
          <p:nvPr>
            <p:ph idx="1"/>
          </p:nvPr>
        </p:nvSpPr>
        <p:spPr>
          <a:xfrm>
            <a:off x="457200" y="1857365"/>
            <a:ext cx="8229600" cy="4268799"/>
          </a:xfrm>
        </p:spPr>
        <p:txBody>
          <a:bodyPr anchor="ctr" anchorCtr="0">
            <a:normAutofit/>
          </a:bodyPr>
          <a:lstStyle/>
          <a:p>
            <a:pPr marL="1588" indent="-1588" algn="just">
              <a:buSzPct val="150000"/>
              <a:buNone/>
            </a:pPr>
            <a:r>
              <a:rPr lang="en-US" dirty="0" smtClean="0">
                <a:latin typeface="Arial" charset="0"/>
              </a:rPr>
              <a:t>Phase III trial of chemotherapy +/- LHRH analogue to reduce ovarian failure following chemotherapy in premenopausal, early stage, hormone receptor negative (ER- and </a:t>
            </a:r>
            <a:r>
              <a:rPr lang="en-US" dirty="0" err="1" smtClean="0">
                <a:latin typeface="Arial" charset="0"/>
              </a:rPr>
              <a:t>PgR</a:t>
            </a:r>
            <a:r>
              <a:rPr lang="en-US" dirty="0" smtClean="0">
                <a:latin typeface="Arial" charset="0"/>
              </a:rPr>
              <a:t>-)</a:t>
            </a:r>
            <a:r>
              <a:rPr lang="en-US" dirty="0" smtClean="0"/>
              <a:t> </a:t>
            </a:r>
            <a:r>
              <a:rPr lang="en-US" dirty="0" smtClean="0">
                <a:latin typeface="Arial" charset="0"/>
              </a:rPr>
              <a:t>breast cancer.</a:t>
            </a:r>
          </a:p>
          <a:p>
            <a:pPr marL="1588" indent="-1588" algn="just">
              <a:buSzPct val="150000"/>
              <a:buNone/>
            </a:pPr>
            <a:endParaRPr lang="en-US" dirty="0" smtClean="0">
              <a:latin typeface="Arial" charset="0"/>
            </a:endParaRPr>
          </a:p>
          <a:p>
            <a:pPr marL="1588" indent="-1588" algn="just">
              <a:buSzPct val="150000"/>
              <a:buNone/>
            </a:pPr>
            <a:r>
              <a:rPr lang="en-US" dirty="0" smtClean="0">
                <a:latin typeface="Arial" charset="0"/>
              </a:rPr>
              <a:t>Coordinated by Southwest Oncology Group (SWOG) in USA.</a:t>
            </a:r>
            <a:endParaRPr lang="en-GB" dirty="0" smtClean="0">
              <a:latin typeface="Arial" charset="0"/>
            </a:endParaRPr>
          </a:p>
        </p:txBody>
      </p:sp>
      <p:sp>
        <p:nvSpPr>
          <p:cNvPr id="4" name="Subtitle 2"/>
          <p:cNvSpPr txBox="1">
            <a:spLocks/>
          </p:cNvSpPr>
          <p:nvPr/>
        </p:nvSpPr>
        <p:spPr>
          <a:xfrm>
            <a:off x="1500167" y="4357694"/>
            <a:ext cx="6400800" cy="1752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3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357166"/>
            <a:ext cx="8229600" cy="1500198"/>
          </a:xfrm>
        </p:spPr>
        <p:txBody>
          <a:bodyPr>
            <a:normAutofit/>
          </a:bodyPr>
          <a:lstStyle/>
          <a:p>
            <a:pPr algn="ctr">
              <a:buNone/>
            </a:pPr>
            <a:r>
              <a:rPr lang="en-GB" sz="3900" b="1" dirty="0" smtClean="0"/>
              <a:t>Schema</a:t>
            </a:r>
          </a:p>
          <a:p>
            <a:pPr algn="ctr">
              <a:buNone/>
            </a:pPr>
            <a:r>
              <a:rPr lang="en-GB" sz="2600" dirty="0" smtClean="0"/>
              <a:t>Premenopausal Stage I, II or IIIA ER- and </a:t>
            </a:r>
            <a:r>
              <a:rPr lang="en-GB" sz="2600" dirty="0" err="1" smtClean="0"/>
              <a:t>PgR</a:t>
            </a:r>
            <a:r>
              <a:rPr lang="en-GB" sz="2600" dirty="0" smtClean="0"/>
              <a:t>-</a:t>
            </a:r>
          </a:p>
          <a:p>
            <a:pPr>
              <a:buNone/>
            </a:pPr>
            <a:endParaRPr lang="en-GB" dirty="0"/>
          </a:p>
        </p:txBody>
      </p:sp>
      <p:sp>
        <p:nvSpPr>
          <p:cNvPr id="4" name="Title 1"/>
          <p:cNvSpPr>
            <a:spLocks noGrp="1"/>
          </p:cNvSpPr>
          <p:nvPr>
            <p:ph type="title"/>
          </p:nvPr>
        </p:nvSpPr>
        <p:spPr>
          <a:xfrm>
            <a:off x="500035" y="6286522"/>
            <a:ext cx="8229600" cy="357182"/>
          </a:xfrm>
        </p:spPr>
        <p:txBody>
          <a:bodyPr>
            <a:normAutofit fontScale="90000"/>
          </a:bodyPr>
          <a:lstStyle/>
          <a:p>
            <a:r>
              <a:rPr lang="en-GB" sz="2000" dirty="0" smtClean="0"/>
              <a:t>POEMS (IBCSG 34-05 / SWOG 0230)</a:t>
            </a:r>
            <a:endParaRPr lang="en-GB" sz="2000" dirty="0"/>
          </a:p>
        </p:txBody>
      </p:sp>
      <p:sp>
        <p:nvSpPr>
          <p:cNvPr id="5" name="Flowchart: Process 4"/>
          <p:cNvSpPr/>
          <p:nvPr/>
        </p:nvSpPr>
        <p:spPr>
          <a:xfrm>
            <a:off x="857224" y="2000241"/>
            <a:ext cx="7715304" cy="571504"/>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smtClean="0"/>
              <a:t>Stratification – age/chemo regimen*</a:t>
            </a:r>
            <a:endParaRPr lang="en-GB" dirty="0"/>
          </a:p>
        </p:txBody>
      </p:sp>
      <p:sp>
        <p:nvSpPr>
          <p:cNvPr id="6" name="Flowchart: Process 5"/>
          <p:cNvSpPr/>
          <p:nvPr/>
        </p:nvSpPr>
        <p:spPr>
          <a:xfrm>
            <a:off x="857224" y="3071811"/>
            <a:ext cx="7715304" cy="571504"/>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smtClean="0"/>
              <a:t>Randomisation</a:t>
            </a:r>
            <a:endParaRPr lang="en-GB" dirty="0"/>
          </a:p>
        </p:txBody>
      </p:sp>
      <p:sp>
        <p:nvSpPr>
          <p:cNvPr id="7" name="Flowchart: Process 6"/>
          <p:cNvSpPr/>
          <p:nvPr/>
        </p:nvSpPr>
        <p:spPr>
          <a:xfrm>
            <a:off x="857224" y="4286256"/>
            <a:ext cx="3786215" cy="107157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smtClean="0"/>
              <a:t>Arm 1</a:t>
            </a:r>
          </a:p>
          <a:p>
            <a:pPr algn="ctr"/>
            <a:r>
              <a:rPr lang="en-GB" dirty="0" smtClean="0"/>
              <a:t>Standard (neo)adjuvant chemotherapy*</a:t>
            </a:r>
            <a:endParaRPr lang="en-GB" dirty="0"/>
          </a:p>
        </p:txBody>
      </p:sp>
      <p:sp>
        <p:nvSpPr>
          <p:cNvPr id="8" name="Flowchart: Process 7"/>
          <p:cNvSpPr/>
          <p:nvPr/>
        </p:nvSpPr>
        <p:spPr>
          <a:xfrm>
            <a:off x="4786315" y="4286256"/>
            <a:ext cx="3786215" cy="107157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smtClean="0"/>
              <a:t>Arm 2</a:t>
            </a:r>
          </a:p>
          <a:p>
            <a:pPr algn="ctr"/>
            <a:r>
              <a:rPr lang="en-GB" dirty="0" smtClean="0"/>
              <a:t>Standard (neo)adjuvant chemotherapy* + </a:t>
            </a:r>
            <a:r>
              <a:rPr lang="en-GB" dirty="0" err="1" smtClean="0"/>
              <a:t>goserelin</a:t>
            </a:r>
            <a:endParaRPr lang="en-GB" dirty="0"/>
          </a:p>
        </p:txBody>
      </p:sp>
      <p:cxnSp>
        <p:nvCxnSpPr>
          <p:cNvPr id="10" name="Straight Arrow Connector 9"/>
          <p:cNvCxnSpPr>
            <a:stCxn id="5" idx="2"/>
            <a:endCxn id="6" idx="0"/>
          </p:cNvCxnSpPr>
          <p:nvPr/>
        </p:nvCxnSpPr>
        <p:spPr>
          <a:xfrm rot="5400000">
            <a:off x="4464844" y="2821779"/>
            <a:ext cx="500066" cy="1588"/>
          </a:xfrm>
          <a:prstGeom prst="straightConnector1">
            <a:avLst/>
          </a:prstGeom>
          <a:ln w="25400">
            <a:solidFill>
              <a:schemeClr val="accent6">
                <a:lumMod val="75000"/>
              </a:schemeClr>
            </a:solidFill>
            <a:round/>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6" idx="2"/>
            <a:endCxn id="7" idx="0"/>
          </p:cNvCxnSpPr>
          <p:nvPr/>
        </p:nvCxnSpPr>
        <p:spPr>
          <a:xfrm rot="5400000">
            <a:off x="3411133" y="2982515"/>
            <a:ext cx="642942" cy="1964545"/>
          </a:xfrm>
          <a:prstGeom prst="straightConnector1">
            <a:avLst/>
          </a:prstGeom>
          <a:ln w="254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endCxn id="8" idx="0"/>
          </p:cNvCxnSpPr>
          <p:nvPr/>
        </p:nvCxnSpPr>
        <p:spPr>
          <a:xfrm>
            <a:off x="4714878" y="3643314"/>
            <a:ext cx="1964545" cy="642942"/>
          </a:xfrm>
          <a:prstGeom prst="straightConnector1">
            <a:avLst/>
          </a:prstGeom>
          <a:ln w="254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57224" y="5643578"/>
            <a:ext cx="7715304" cy="369332"/>
          </a:xfrm>
          <a:prstGeom prst="rect">
            <a:avLst/>
          </a:prstGeom>
          <a:noFill/>
        </p:spPr>
        <p:txBody>
          <a:bodyPr wrap="square" rtlCol="0">
            <a:spAutoFit/>
          </a:bodyPr>
          <a:lstStyle/>
          <a:p>
            <a:r>
              <a:rPr lang="en-GB" dirty="0" smtClean="0"/>
              <a:t>*Most standard </a:t>
            </a:r>
            <a:r>
              <a:rPr lang="en-GB" dirty="0" err="1" smtClean="0"/>
              <a:t>cyclophosphamide</a:t>
            </a:r>
            <a:r>
              <a:rPr lang="en-GB" dirty="0" smtClean="0"/>
              <a:t>-containing regimens</a:t>
            </a:r>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Accrual</a:t>
            </a:r>
            <a:endParaRPr lang="en-GB" dirty="0"/>
          </a:p>
        </p:txBody>
      </p:sp>
      <p:sp>
        <p:nvSpPr>
          <p:cNvPr id="3" name="Content Placeholder 2"/>
          <p:cNvSpPr>
            <a:spLocks noGrp="1"/>
          </p:cNvSpPr>
          <p:nvPr>
            <p:ph idx="1"/>
          </p:nvPr>
        </p:nvSpPr>
        <p:spPr/>
        <p:txBody>
          <a:bodyPr/>
          <a:lstStyle/>
          <a:p>
            <a:pPr algn="ctr">
              <a:buNone/>
            </a:pPr>
            <a:r>
              <a:rPr lang="en-GB" dirty="0" smtClean="0"/>
              <a:t>Total target accrual is 416.</a:t>
            </a:r>
          </a:p>
          <a:p>
            <a:pPr algn="ctr">
              <a:buNone/>
            </a:pPr>
            <a:r>
              <a:rPr lang="en-GB" dirty="0" smtClean="0"/>
              <a:t>IBCSG target accrual is 200.</a:t>
            </a:r>
          </a:p>
          <a:p>
            <a:pPr algn="ctr">
              <a:buNone/>
            </a:pPr>
            <a:r>
              <a:rPr lang="en-GB" dirty="0" smtClean="0"/>
              <a:t> </a:t>
            </a:r>
          </a:p>
          <a:p>
            <a:pPr algn="ctr">
              <a:buNone/>
            </a:pPr>
            <a:r>
              <a:rPr lang="en-GB" dirty="0" smtClean="0"/>
              <a:t>As of March 1, 2010:</a:t>
            </a:r>
          </a:p>
          <a:p>
            <a:pPr algn="ctr">
              <a:buNone/>
            </a:pPr>
            <a:r>
              <a:rPr lang="en-GB" dirty="0" smtClean="0"/>
              <a:t>Current global accrual is 213</a:t>
            </a:r>
          </a:p>
          <a:p>
            <a:pPr algn="ctr">
              <a:buNone/>
            </a:pPr>
            <a:r>
              <a:rPr lang="en-GB" dirty="0" smtClean="0"/>
              <a:t>Current IBCSG accrual is 79</a:t>
            </a:r>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Centres</a:t>
            </a:r>
            <a:endParaRPr lang="en-GB" dirty="0"/>
          </a:p>
        </p:txBody>
      </p:sp>
      <p:sp>
        <p:nvSpPr>
          <p:cNvPr id="3" name="Content Placeholder 2"/>
          <p:cNvSpPr>
            <a:spLocks noGrp="1"/>
          </p:cNvSpPr>
          <p:nvPr>
            <p:ph idx="1"/>
          </p:nvPr>
        </p:nvSpPr>
        <p:spPr/>
        <p:txBody>
          <a:bodyPr/>
          <a:lstStyle/>
          <a:p>
            <a:pPr algn="ctr"/>
            <a:r>
              <a:rPr lang="en-GB" dirty="0" smtClean="0"/>
              <a:t>19 in Australia &amp; New Zealand (46 patients)</a:t>
            </a:r>
          </a:p>
          <a:p>
            <a:pPr algn="ctr"/>
            <a:r>
              <a:rPr lang="en-GB" dirty="0" smtClean="0"/>
              <a:t>6 in Belgium (0 patients)</a:t>
            </a:r>
          </a:p>
          <a:p>
            <a:pPr algn="ctr"/>
            <a:r>
              <a:rPr lang="en-GB" dirty="0" smtClean="0"/>
              <a:t>1 in Hungary (23 patients)</a:t>
            </a:r>
          </a:p>
          <a:p>
            <a:pPr algn="ctr"/>
            <a:r>
              <a:rPr lang="en-GB" dirty="0" smtClean="0"/>
              <a:t>6 in Italy (5 patients)</a:t>
            </a:r>
          </a:p>
          <a:p>
            <a:pPr algn="ctr"/>
            <a:r>
              <a:rPr lang="en-GB" dirty="0" smtClean="0"/>
              <a:t>5 in Switzerland (5 patients)</a:t>
            </a:r>
            <a:endParaRPr lang="en-GB"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Registration / Randomisation</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European randomisations are done via Frontier Science (Scotland)</a:t>
            </a:r>
          </a:p>
          <a:p>
            <a:r>
              <a:rPr lang="en-GB" dirty="0" smtClean="0"/>
              <a:t>ANZ randomisations are done via ANZ BCTG Randomisation and Statistical Centre</a:t>
            </a:r>
          </a:p>
          <a:p>
            <a:r>
              <a:rPr lang="en-GB" dirty="0" smtClean="0"/>
              <a:t>Completed documents to be faxed to FSS/ANZ BCTG to enable randomisation:</a:t>
            </a:r>
          </a:p>
          <a:p>
            <a:pPr lvl="1"/>
            <a:r>
              <a:rPr lang="en-GB" dirty="0" smtClean="0"/>
              <a:t>IBCSG 34-05/S0230 Randomization Fax Cover Sheet</a:t>
            </a:r>
          </a:p>
          <a:p>
            <a:pPr lvl="1"/>
            <a:r>
              <a:rPr lang="en-GB" dirty="0" smtClean="0"/>
              <a:t>S0230 Registration Form</a:t>
            </a:r>
          </a:p>
          <a:p>
            <a:pPr lvl="1"/>
            <a:r>
              <a:rPr lang="en-GB" dirty="0" smtClean="0"/>
              <a:t>Eligibility Criteria (Protocol Section 5 – pages 9 &amp; 10)</a:t>
            </a:r>
          </a:p>
          <a:p>
            <a:pPr lvl="1"/>
            <a:r>
              <a:rPr lang="en-GB" dirty="0" smtClean="0"/>
              <a:t>S0230 Pre-study Form</a:t>
            </a:r>
          </a:p>
          <a:p>
            <a:pPr lvl="1"/>
            <a:r>
              <a:rPr lang="en-GB" dirty="0" smtClean="0"/>
              <a:t>S0230 Baseline Abnormalities Form</a:t>
            </a:r>
          </a:p>
          <a:p>
            <a:pPr marL="342900" lvl="1" indent="-342900">
              <a:buFont typeface="Arial" pitchFamily="34" charset="0"/>
              <a:buChar char="•"/>
            </a:pPr>
            <a:r>
              <a:rPr lang="en-GB" sz="3200" dirty="0" smtClean="0"/>
              <a:t>FSS / ANZ BCTG perform randomisation using SWOG web-based randomisation system.</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After Registration / Randomisation</a:t>
            </a:r>
            <a:endParaRPr lang="en-GB" dirty="0"/>
          </a:p>
        </p:txBody>
      </p:sp>
      <p:sp>
        <p:nvSpPr>
          <p:cNvPr id="3" name="Content Placeholder 2"/>
          <p:cNvSpPr>
            <a:spLocks noGrp="1"/>
          </p:cNvSpPr>
          <p:nvPr>
            <p:ph idx="1"/>
          </p:nvPr>
        </p:nvSpPr>
        <p:spPr/>
        <p:txBody>
          <a:bodyPr/>
          <a:lstStyle/>
          <a:p>
            <a:r>
              <a:rPr lang="en-GB" dirty="0" smtClean="0"/>
              <a:t>Confirmation of Randomisation faxed to site by FSS / ANZ BCTG</a:t>
            </a:r>
          </a:p>
          <a:p>
            <a:r>
              <a:rPr lang="en-GB" dirty="0" smtClean="0"/>
              <a:t>FSS / ANZ BCTG forward relevant forms on to SWOG </a:t>
            </a:r>
          </a:p>
          <a:p>
            <a:r>
              <a:rPr lang="en-GB" dirty="0" smtClean="0"/>
              <a:t>Patient-specific drug supply is ordered – handled by ANZ BCTG in Australia, and by FSS for European sites.</a:t>
            </a:r>
          </a:p>
          <a:p>
            <a:endParaRPr lang="en-GB" dirty="0" smtClean="0"/>
          </a:p>
          <a:p>
            <a:endParaRPr lang="en-GB"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0" name="Title 1"/>
          <p:cNvSpPr txBox="1">
            <a:spLocks/>
          </p:cNvSpPr>
          <p:nvPr/>
        </p:nvSpPr>
        <p:spPr>
          <a:xfrm>
            <a:off x="285720" y="214283"/>
            <a:ext cx="8572560" cy="71438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200" i="0" u="none" strike="noStrike" kern="1200" cap="none" spc="0" normalizeH="0" baseline="0" noProof="0" dirty="0" smtClean="0">
                <a:ln>
                  <a:noFill/>
                </a:ln>
                <a:solidFill>
                  <a:schemeClr val="tx1"/>
                </a:solidFill>
                <a:effectLst/>
                <a:uLnTx/>
                <a:uFillTx/>
                <a:latin typeface="+mj-lt"/>
                <a:ea typeface="+mj-ea"/>
                <a:cs typeface="+mj-cs"/>
              </a:rPr>
              <a:t>Drug Supply – Summary of Procedures</a:t>
            </a:r>
            <a:endParaRPr kumimoji="0" lang="en-GB" sz="3200" i="0" u="none" strike="noStrike" kern="1200" cap="none" spc="0" normalizeH="0" baseline="0" noProof="0" dirty="0">
              <a:ln>
                <a:noFill/>
              </a:ln>
              <a:solidFill>
                <a:schemeClr val="tx1"/>
              </a:solidFill>
              <a:effectLst/>
              <a:uLnTx/>
              <a:uFillTx/>
              <a:latin typeface="+mj-lt"/>
              <a:ea typeface="+mj-ea"/>
              <a:cs typeface="+mj-cs"/>
            </a:endParaRPr>
          </a:p>
        </p:txBody>
      </p:sp>
      <p:sp>
        <p:nvSpPr>
          <p:cNvPr id="32" name="TextBox 31"/>
          <p:cNvSpPr txBox="1"/>
          <p:nvPr/>
        </p:nvSpPr>
        <p:spPr>
          <a:xfrm>
            <a:off x="2429654" y="1344363"/>
            <a:ext cx="4286280" cy="369332"/>
          </a:xfrm>
          <a:prstGeom prst="rect">
            <a:avLst/>
          </a:prstGeom>
          <a:noFill/>
          <a:ln w="19050">
            <a:solidFill>
              <a:schemeClr val="accent2"/>
            </a:solidFill>
          </a:ln>
        </p:spPr>
        <p:txBody>
          <a:bodyPr wrap="square" rtlCol="0">
            <a:spAutoFit/>
          </a:bodyPr>
          <a:lstStyle/>
          <a:p>
            <a:pPr lvl="0" algn="ctr"/>
            <a:r>
              <a:rPr lang="en-GB" b="1" dirty="0" smtClean="0"/>
              <a:t>AstraZeneca – </a:t>
            </a:r>
            <a:r>
              <a:rPr lang="en-GB" b="1" dirty="0" err="1" smtClean="0"/>
              <a:t>Aptuit</a:t>
            </a:r>
            <a:endParaRPr lang="en-GB" dirty="0"/>
          </a:p>
        </p:txBody>
      </p:sp>
      <p:sp>
        <p:nvSpPr>
          <p:cNvPr id="33" name="TextBox 32"/>
          <p:cNvSpPr txBox="1"/>
          <p:nvPr/>
        </p:nvSpPr>
        <p:spPr>
          <a:xfrm>
            <a:off x="2428860" y="2571744"/>
            <a:ext cx="4286280" cy="369332"/>
          </a:xfrm>
          <a:prstGeom prst="rect">
            <a:avLst/>
          </a:prstGeom>
          <a:noFill/>
          <a:ln w="19050">
            <a:solidFill>
              <a:schemeClr val="accent2"/>
            </a:solidFill>
          </a:ln>
        </p:spPr>
        <p:txBody>
          <a:bodyPr wrap="square" rtlCol="0">
            <a:spAutoFit/>
          </a:bodyPr>
          <a:lstStyle/>
          <a:p>
            <a:pPr lvl="0" algn="ctr"/>
            <a:r>
              <a:rPr lang="en-GB" b="1" dirty="0" smtClean="0"/>
              <a:t>Starter Supply</a:t>
            </a:r>
            <a:endParaRPr lang="en-GB" dirty="0"/>
          </a:p>
        </p:txBody>
      </p:sp>
      <p:sp>
        <p:nvSpPr>
          <p:cNvPr id="37" name="TextBox 36"/>
          <p:cNvSpPr txBox="1"/>
          <p:nvPr/>
        </p:nvSpPr>
        <p:spPr>
          <a:xfrm>
            <a:off x="2428860" y="3786190"/>
            <a:ext cx="4286280" cy="369332"/>
          </a:xfrm>
          <a:prstGeom prst="rect">
            <a:avLst/>
          </a:prstGeom>
          <a:noFill/>
          <a:ln w="19050">
            <a:solidFill>
              <a:schemeClr val="accent2"/>
            </a:solidFill>
          </a:ln>
        </p:spPr>
        <p:txBody>
          <a:bodyPr wrap="square" rtlCol="0">
            <a:spAutoFit/>
          </a:bodyPr>
          <a:lstStyle/>
          <a:p>
            <a:pPr lvl="0" algn="ctr"/>
            <a:r>
              <a:rPr lang="en-GB" b="1" dirty="0" smtClean="0"/>
              <a:t>Patient Specific Drug Supply</a:t>
            </a:r>
            <a:endParaRPr lang="en-GB" dirty="0"/>
          </a:p>
        </p:txBody>
      </p:sp>
      <p:sp>
        <p:nvSpPr>
          <p:cNvPr id="40" name="TextBox 39"/>
          <p:cNvSpPr txBox="1"/>
          <p:nvPr/>
        </p:nvSpPr>
        <p:spPr>
          <a:xfrm>
            <a:off x="2428860" y="5072074"/>
            <a:ext cx="4286280" cy="369332"/>
          </a:xfrm>
          <a:prstGeom prst="rect">
            <a:avLst/>
          </a:prstGeom>
          <a:noFill/>
          <a:ln w="19050">
            <a:solidFill>
              <a:schemeClr val="accent2"/>
            </a:solidFill>
          </a:ln>
        </p:spPr>
        <p:txBody>
          <a:bodyPr wrap="square" rtlCol="0">
            <a:spAutoFit/>
          </a:bodyPr>
          <a:lstStyle/>
          <a:p>
            <a:pPr lvl="0" algn="ctr"/>
            <a:r>
              <a:rPr lang="en-GB" b="1" dirty="0" smtClean="0"/>
              <a:t>Re-supply</a:t>
            </a:r>
            <a:endParaRPr lang="en-GB" dirty="0"/>
          </a:p>
        </p:txBody>
      </p:sp>
      <p:cxnSp>
        <p:nvCxnSpPr>
          <p:cNvPr id="43" name="Elbow Connector 42"/>
          <p:cNvCxnSpPr>
            <a:stCxn id="32" idx="2"/>
            <a:endCxn id="33" idx="0"/>
          </p:cNvCxnSpPr>
          <p:nvPr/>
        </p:nvCxnSpPr>
        <p:spPr>
          <a:xfrm rot="5400000">
            <a:off x="4143373" y="2142322"/>
            <a:ext cx="858049" cy="794"/>
          </a:xfrm>
          <a:prstGeom prst="bentConnector3">
            <a:avLst>
              <a:gd name="adj1" fmla="val 50000"/>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33" idx="2"/>
            <a:endCxn id="37" idx="0"/>
          </p:cNvCxnSpPr>
          <p:nvPr/>
        </p:nvCxnSpPr>
        <p:spPr>
          <a:xfrm rot="5400000">
            <a:off x="4149443" y="3363633"/>
            <a:ext cx="845114"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53" name="Date Placeholder 25"/>
          <p:cNvSpPr>
            <a:spLocks noGrp="1"/>
          </p:cNvSpPr>
          <p:nvPr>
            <p:ph type="dt" sz="half" idx="10"/>
          </p:nvPr>
        </p:nvSpPr>
        <p:spPr>
          <a:xfrm>
            <a:off x="342900" y="8475134"/>
            <a:ext cx="1600200" cy="486833"/>
          </a:xfrm>
        </p:spPr>
        <p:txBody>
          <a:bodyPr/>
          <a:lstStyle/>
          <a:p>
            <a:r>
              <a:rPr lang="en-US" smtClean="0"/>
              <a:t>1 June 2009</a:t>
            </a:r>
            <a:endParaRPr lang="en-GB"/>
          </a:p>
        </p:txBody>
      </p:sp>
      <p:cxnSp>
        <p:nvCxnSpPr>
          <p:cNvPr id="29" name="Straight Connector 28"/>
          <p:cNvCxnSpPr>
            <a:stCxn id="37" idx="2"/>
            <a:endCxn id="40" idx="0"/>
          </p:cNvCxnSpPr>
          <p:nvPr/>
        </p:nvCxnSpPr>
        <p:spPr>
          <a:xfrm rot="5400000">
            <a:off x="4113724" y="4613798"/>
            <a:ext cx="916552"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285720" y="214283"/>
            <a:ext cx="8572560" cy="71438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200" i="0" u="none" strike="noStrike" kern="1200" cap="none" spc="0" normalizeH="0" baseline="0" noProof="0" dirty="0" smtClean="0">
                <a:ln>
                  <a:noFill/>
                </a:ln>
                <a:solidFill>
                  <a:schemeClr val="tx1"/>
                </a:solidFill>
                <a:effectLst/>
                <a:uLnTx/>
                <a:uFillTx/>
                <a:latin typeface="+mj-lt"/>
                <a:ea typeface="+mj-ea"/>
                <a:cs typeface="+mj-cs"/>
              </a:rPr>
              <a:t>Drug Supply – Summary of Procedures</a:t>
            </a:r>
            <a:endParaRPr kumimoji="0" lang="en-GB" sz="3200" i="0" u="none" strike="noStrike" kern="1200" cap="none" spc="0" normalizeH="0" baseline="0" noProof="0" dirty="0">
              <a:ln>
                <a:noFill/>
              </a:ln>
              <a:solidFill>
                <a:schemeClr val="tx1"/>
              </a:solidFill>
              <a:effectLst/>
              <a:uLnTx/>
              <a:uFillTx/>
              <a:latin typeface="+mj-lt"/>
              <a:ea typeface="+mj-ea"/>
              <a:cs typeface="+mj-cs"/>
            </a:endParaRPr>
          </a:p>
        </p:txBody>
      </p:sp>
      <p:sp>
        <p:nvSpPr>
          <p:cNvPr id="5" name="TextBox 4"/>
          <p:cNvSpPr txBox="1"/>
          <p:nvPr/>
        </p:nvSpPr>
        <p:spPr>
          <a:xfrm>
            <a:off x="285720" y="1071546"/>
            <a:ext cx="8572552" cy="369332"/>
          </a:xfrm>
          <a:prstGeom prst="rect">
            <a:avLst/>
          </a:prstGeom>
          <a:noFill/>
          <a:ln w="19050">
            <a:solidFill>
              <a:schemeClr val="accent2"/>
            </a:solidFill>
          </a:ln>
        </p:spPr>
        <p:txBody>
          <a:bodyPr wrap="square" rtlCol="0">
            <a:spAutoFit/>
          </a:bodyPr>
          <a:lstStyle/>
          <a:p>
            <a:pPr lvl="0" algn="ctr"/>
            <a:r>
              <a:rPr lang="en-GB" b="1" dirty="0" smtClean="0"/>
              <a:t>Patient Specific Drug Supply</a:t>
            </a:r>
            <a:endParaRPr lang="en-GB" dirty="0"/>
          </a:p>
        </p:txBody>
      </p:sp>
      <p:sp>
        <p:nvSpPr>
          <p:cNvPr id="6" name="TextBox 5"/>
          <p:cNvSpPr txBox="1"/>
          <p:nvPr/>
        </p:nvSpPr>
        <p:spPr>
          <a:xfrm>
            <a:off x="285720" y="1785926"/>
            <a:ext cx="8572560" cy="646331"/>
          </a:xfrm>
          <a:prstGeom prst="rect">
            <a:avLst/>
          </a:prstGeom>
          <a:noFill/>
          <a:ln w="19050">
            <a:solidFill>
              <a:schemeClr val="accent2"/>
            </a:solidFill>
          </a:ln>
        </p:spPr>
        <p:txBody>
          <a:bodyPr wrap="square" rtlCol="0">
            <a:spAutoFit/>
          </a:bodyPr>
          <a:lstStyle/>
          <a:p>
            <a:pPr lvl="0" algn="ctr"/>
            <a:r>
              <a:rPr lang="en-GB" dirty="0" smtClean="0"/>
              <a:t>If Patient Specific Drug Supply does not arrive in time, 1 syringe foil pouch can be used from the Starter Supply and then reimbursed when new order arrives.</a:t>
            </a:r>
            <a:endParaRPr lang="en-GB" dirty="0"/>
          </a:p>
        </p:txBody>
      </p:sp>
      <p:sp>
        <p:nvSpPr>
          <p:cNvPr id="7" name="TextBox 6"/>
          <p:cNvSpPr txBox="1"/>
          <p:nvPr/>
        </p:nvSpPr>
        <p:spPr>
          <a:xfrm>
            <a:off x="285720" y="3500438"/>
            <a:ext cx="8572560" cy="646331"/>
          </a:xfrm>
          <a:prstGeom prst="rect">
            <a:avLst/>
          </a:prstGeom>
          <a:noFill/>
          <a:ln w="19050">
            <a:solidFill>
              <a:schemeClr val="accent2"/>
            </a:solidFill>
          </a:ln>
        </p:spPr>
        <p:txBody>
          <a:bodyPr wrap="square" rtlCol="0">
            <a:spAutoFit/>
          </a:bodyPr>
          <a:lstStyle/>
          <a:p>
            <a:pPr lvl="0" algn="ctr"/>
            <a:r>
              <a:rPr lang="en-GB" dirty="0" smtClean="0"/>
              <a:t>Pharmacist at site reimburses Starter Supply with 1 syringe foil pouch </a:t>
            </a:r>
            <a:br>
              <a:rPr lang="en-GB" dirty="0" smtClean="0"/>
            </a:br>
            <a:r>
              <a:rPr lang="en-GB" dirty="0" smtClean="0"/>
              <a:t>on delivery of Patient Specific Supply.</a:t>
            </a:r>
            <a:endParaRPr lang="en-GB" dirty="0"/>
          </a:p>
        </p:txBody>
      </p:sp>
      <p:sp>
        <p:nvSpPr>
          <p:cNvPr id="8" name="TextBox 7"/>
          <p:cNvSpPr txBox="1"/>
          <p:nvPr/>
        </p:nvSpPr>
        <p:spPr>
          <a:xfrm>
            <a:off x="285720" y="2786058"/>
            <a:ext cx="8572560" cy="369332"/>
          </a:xfrm>
          <a:prstGeom prst="rect">
            <a:avLst/>
          </a:prstGeom>
          <a:noFill/>
          <a:ln w="19050">
            <a:solidFill>
              <a:schemeClr val="accent2"/>
            </a:solidFill>
          </a:ln>
        </p:spPr>
        <p:txBody>
          <a:bodyPr wrap="square" rtlCol="0">
            <a:spAutoFit/>
          </a:bodyPr>
          <a:lstStyle/>
          <a:p>
            <a:pPr lvl="0" algn="ctr"/>
            <a:r>
              <a:rPr lang="en-GB" dirty="0" smtClean="0"/>
              <a:t>Sufficient </a:t>
            </a:r>
            <a:r>
              <a:rPr lang="en-GB" dirty="0" err="1" smtClean="0"/>
              <a:t>goserelin</a:t>
            </a:r>
            <a:r>
              <a:rPr lang="en-GB" dirty="0" smtClean="0"/>
              <a:t> sent to site for entire planned treatment period for patient.</a:t>
            </a:r>
            <a:endParaRPr lang="en-GB" dirty="0"/>
          </a:p>
        </p:txBody>
      </p:sp>
      <p:sp>
        <p:nvSpPr>
          <p:cNvPr id="9" name="TextBox 8"/>
          <p:cNvSpPr txBox="1"/>
          <p:nvPr/>
        </p:nvSpPr>
        <p:spPr>
          <a:xfrm>
            <a:off x="285720" y="4500570"/>
            <a:ext cx="8572560" cy="1600438"/>
          </a:xfrm>
          <a:prstGeom prst="rect">
            <a:avLst/>
          </a:prstGeom>
          <a:noFill/>
          <a:ln w="19050">
            <a:solidFill>
              <a:schemeClr val="accent2"/>
            </a:solidFill>
          </a:ln>
        </p:spPr>
        <p:txBody>
          <a:bodyPr wrap="square" rtlCol="0">
            <a:spAutoFit/>
          </a:bodyPr>
          <a:lstStyle/>
          <a:p>
            <a:pPr lvl="0" algn="ctr"/>
            <a:r>
              <a:rPr lang="en-GB" b="1" dirty="0" smtClean="0"/>
              <a:t>Re-supply</a:t>
            </a:r>
            <a:r>
              <a:rPr lang="en-GB" sz="1400" dirty="0" smtClean="0"/>
              <a:t/>
            </a:r>
            <a:br>
              <a:rPr lang="en-GB" sz="1400" dirty="0" smtClean="0"/>
            </a:br>
            <a:r>
              <a:rPr lang="en-GB" sz="1600" dirty="0" smtClean="0"/>
              <a:t>Europe - orders from FSS to </a:t>
            </a:r>
            <a:r>
              <a:rPr lang="en-GB" sz="1600" dirty="0" err="1" smtClean="0"/>
              <a:t>Aptuit</a:t>
            </a:r>
            <a:r>
              <a:rPr lang="en-GB" sz="1600" dirty="0" smtClean="0"/>
              <a:t>.</a:t>
            </a:r>
            <a:br>
              <a:rPr lang="en-GB" sz="1600" dirty="0" smtClean="0"/>
            </a:br>
            <a:r>
              <a:rPr lang="en-GB" sz="1600" dirty="0" smtClean="0"/>
              <a:t>ANZ - orders from bulk supply in ANZ.</a:t>
            </a:r>
            <a:br>
              <a:rPr lang="en-GB" sz="1600" dirty="0" smtClean="0"/>
            </a:br>
            <a:r>
              <a:rPr lang="en-GB" sz="1600" dirty="0" smtClean="0"/>
              <a:t/>
            </a:r>
            <a:br>
              <a:rPr lang="en-GB" sz="1600" dirty="0" smtClean="0"/>
            </a:br>
            <a:r>
              <a:rPr lang="en-GB" sz="1600" dirty="0" smtClean="0"/>
              <a:t>If additional drug does not arrive in time, Starter Supply may be used and be reimbursed when additional shipment arrives.</a:t>
            </a:r>
            <a:endParaRPr lang="en-GB" sz="1600" dirty="0"/>
          </a:p>
        </p:txBody>
      </p:sp>
      <p:cxnSp>
        <p:nvCxnSpPr>
          <p:cNvPr id="11" name="Straight Connector 10"/>
          <p:cNvCxnSpPr>
            <a:stCxn id="5" idx="2"/>
            <a:endCxn id="6" idx="0"/>
          </p:cNvCxnSpPr>
          <p:nvPr/>
        </p:nvCxnSpPr>
        <p:spPr>
          <a:xfrm rot="16200000" flipH="1">
            <a:off x="4399474" y="1613400"/>
            <a:ext cx="345048" cy="4"/>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6" idx="2"/>
            <a:endCxn id="8" idx="0"/>
          </p:cNvCxnSpPr>
          <p:nvPr/>
        </p:nvCxnSpPr>
        <p:spPr>
          <a:xfrm rot="5400000">
            <a:off x="4395100" y="2609157"/>
            <a:ext cx="353801"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8" idx="2"/>
            <a:endCxn id="7" idx="0"/>
          </p:cNvCxnSpPr>
          <p:nvPr/>
        </p:nvCxnSpPr>
        <p:spPr>
          <a:xfrm rot="5400000">
            <a:off x="4399476" y="3327914"/>
            <a:ext cx="345048"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7" idx="2"/>
            <a:endCxn id="9" idx="0"/>
          </p:cNvCxnSpPr>
          <p:nvPr/>
        </p:nvCxnSpPr>
        <p:spPr>
          <a:xfrm rot="5400000">
            <a:off x="4395100" y="4323669"/>
            <a:ext cx="353801"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Data Submission</a:t>
            </a:r>
            <a:endParaRPr lang="en-GB" dirty="0"/>
          </a:p>
        </p:txBody>
      </p:sp>
      <p:sp>
        <p:nvSpPr>
          <p:cNvPr id="3" name="Content Placeholder 2"/>
          <p:cNvSpPr>
            <a:spLocks noGrp="1"/>
          </p:cNvSpPr>
          <p:nvPr>
            <p:ph idx="1"/>
          </p:nvPr>
        </p:nvSpPr>
        <p:spPr/>
        <p:txBody>
          <a:bodyPr>
            <a:normAutofit fontScale="85000" lnSpcReduction="10000"/>
          </a:bodyPr>
          <a:lstStyle/>
          <a:p>
            <a:pPr>
              <a:buNone/>
            </a:pPr>
            <a:r>
              <a:rPr lang="en-GB" dirty="0" smtClean="0"/>
              <a:t>Forms: </a:t>
            </a:r>
          </a:p>
          <a:p>
            <a:pPr>
              <a:buNone/>
            </a:pPr>
            <a:r>
              <a:rPr lang="en-GB" dirty="0" smtClean="0"/>
              <a:t>	See schedule for submission of patient data (Protocol section 14.5 through 14.12). </a:t>
            </a:r>
          </a:p>
          <a:p>
            <a:pPr>
              <a:buNone/>
            </a:pPr>
            <a:r>
              <a:rPr lang="en-GB" dirty="0" smtClean="0"/>
              <a:t>	All forms to be faxed (except for those forms used for randomisation) to SWOG Statistical </a:t>
            </a:r>
            <a:r>
              <a:rPr lang="en-GB" dirty="0" err="1" smtClean="0"/>
              <a:t>Center</a:t>
            </a:r>
            <a:r>
              <a:rPr lang="en-GB" dirty="0" smtClean="0"/>
              <a:t> in Seattle. </a:t>
            </a:r>
          </a:p>
          <a:p>
            <a:pPr algn="ctr">
              <a:buNone/>
            </a:pPr>
            <a:r>
              <a:rPr lang="en-GB" dirty="0" smtClean="0"/>
              <a:t>	</a:t>
            </a:r>
            <a:r>
              <a:rPr lang="en-GB" b="1" dirty="0" smtClean="0"/>
              <a:t>Fax: +1 206 342 1680</a:t>
            </a:r>
          </a:p>
          <a:p>
            <a:pPr marL="0" indent="0">
              <a:buNone/>
            </a:pPr>
            <a:endParaRPr lang="en-GB" b="1" dirty="0" smtClean="0"/>
          </a:p>
          <a:p>
            <a:pPr marL="0" indent="0">
              <a:buNone/>
            </a:pPr>
            <a:r>
              <a:rPr lang="en-GB" b="1" dirty="0" smtClean="0"/>
              <a:t>Do not submit any originals by post. All original CRFs must remain in the patient CRF binders at the participating institution.</a:t>
            </a:r>
            <a:endParaRPr lang="en-GB"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Query Resolving Procedures</a:t>
            </a:r>
            <a:endParaRPr lang="en-GB" dirty="0"/>
          </a:p>
        </p:txBody>
      </p:sp>
      <p:sp>
        <p:nvSpPr>
          <p:cNvPr id="3" name="Content Placeholder 2"/>
          <p:cNvSpPr>
            <a:spLocks noGrp="1"/>
          </p:cNvSpPr>
          <p:nvPr>
            <p:ph idx="1"/>
          </p:nvPr>
        </p:nvSpPr>
        <p:spPr/>
        <p:txBody>
          <a:bodyPr>
            <a:normAutofit fontScale="85000" lnSpcReduction="20000"/>
          </a:bodyPr>
          <a:lstStyle/>
          <a:p>
            <a:pPr>
              <a:buNone/>
            </a:pPr>
            <a:r>
              <a:rPr lang="en-GB" dirty="0" smtClean="0"/>
              <a:t>Queries:</a:t>
            </a:r>
          </a:p>
          <a:p>
            <a:pPr>
              <a:buNone/>
            </a:pPr>
            <a:r>
              <a:rPr lang="en-GB" dirty="0" smtClean="0"/>
              <a:t>	Data queries (Patient Evaluation Status Reports – PESRs) are sent by fax from SWOG to FSS. </a:t>
            </a:r>
          </a:p>
          <a:p>
            <a:pPr>
              <a:buNone/>
            </a:pPr>
            <a:r>
              <a:rPr lang="en-GB" dirty="0" smtClean="0"/>
              <a:t>	FSS forward queries to relevant institution (or ANZ BCTG) by email.</a:t>
            </a:r>
          </a:p>
          <a:p>
            <a:pPr>
              <a:buNone/>
            </a:pPr>
            <a:r>
              <a:rPr lang="en-GB" dirty="0" smtClean="0"/>
              <a:t>	Responses should be faxed back to the SWOG Statistical </a:t>
            </a:r>
            <a:r>
              <a:rPr lang="en-GB" dirty="0" err="1" smtClean="0"/>
              <a:t>Center</a:t>
            </a:r>
            <a:endParaRPr lang="en-GB" dirty="0" smtClean="0"/>
          </a:p>
          <a:p>
            <a:pPr algn="ctr">
              <a:buNone/>
            </a:pPr>
            <a:r>
              <a:rPr lang="en-GB" dirty="0" smtClean="0"/>
              <a:t>	</a:t>
            </a:r>
            <a:r>
              <a:rPr lang="en-GB" b="1" dirty="0" smtClean="0"/>
              <a:t>Fax: +1 206 342 1680</a:t>
            </a:r>
          </a:p>
          <a:p>
            <a:pPr marL="0" indent="0">
              <a:buNone/>
            </a:pPr>
            <a:endParaRPr lang="en-GB" b="1" dirty="0" smtClean="0"/>
          </a:p>
          <a:p>
            <a:pPr marL="0" indent="0">
              <a:buNone/>
            </a:pPr>
            <a:r>
              <a:rPr lang="en-GB" b="1" dirty="0" smtClean="0"/>
              <a:t>Any questions regarding the data requests or queries should, in the first instance, be directed to FSS.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SAE Reporting</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See section 6 of the Logistics documents – Europe / ANZ</a:t>
            </a:r>
          </a:p>
          <a:p>
            <a:r>
              <a:rPr lang="en-GB" dirty="0" smtClean="0"/>
              <a:t>All Grade 4 and 5 serious adverse events  as defined in the protocol must be reported. </a:t>
            </a:r>
          </a:p>
          <a:p>
            <a:r>
              <a:rPr lang="en-GB" dirty="0" smtClean="0"/>
              <a:t>Investigator must fax a signed SAE form (</a:t>
            </a:r>
            <a:r>
              <a:rPr lang="en-GB" dirty="0" err="1" smtClean="0"/>
              <a:t>AdEERS</a:t>
            </a:r>
            <a:r>
              <a:rPr lang="en-GB" dirty="0" smtClean="0"/>
              <a:t> Multiple Agents Form), within 24 hrs of knowledge of the event, to the IBCSG Co-ordinating Centre.</a:t>
            </a:r>
          </a:p>
          <a:p>
            <a:r>
              <a:rPr lang="en-GB" dirty="0" smtClean="0"/>
              <a:t>If non-serious AE becomes serious, this and other relevant follow-up information must also be reported as an SAE within 24 hours (as above).</a:t>
            </a:r>
          </a:p>
          <a:p>
            <a:pPr>
              <a:buNone/>
            </a:pPr>
            <a:endParaRPr lang="en-GB" dirty="0" smtClean="0"/>
          </a:p>
          <a:p>
            <a:pPr algn="ctr">
              <a:buNone/>
            </a:pPr>
            <a:r>
              <a:rPr lang="en-GB" b="1" dirty="0" smtClean="0"/>
              <a:t>IBCSG Fax: +41 31 389 9392</a:t>
            </a:r>
          </a:p>
          <a:p>
            <a:endParaRPr lang="en-GB"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Other POEMS tasks</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FSS is responsible for:</a:t>
            </a:r>
          </a:p>
          <a:p>
            <a:pPr lvl="1"/>
            <a:r>
              <a:rPr lang="en-GB" dirty="0" smtClean="0"/>
              <a:t>Centre Activations</a:t>
            </a:r>
          </a:p>
          <a:p>
            <a:pPr lvl="1"/>
            <a:r>
              <a:rPr lang="en-GB" dirty="0" smtClean="0"/>
              <a:t>Drug Ordering</a:t>
            </a:r>
          </a:p>
          <a:p>
            <a:pPr lvl="1"/>
            <a:r>
              <a:rPr lang="en-GB" dirty="0" smtClean="0"/>
              <a:t>Accrual Reports – distributed to sites by FSTRF with SAE Reports</a:t>
            </a:r>
          </a:p>
          <a:p>
            <a:pPr lvl="1"/>
            <a:r>
              <a:rPr lang="en-GB" dirty="0" smtClean="0"/>
              <a:t>Patient Log (for IBCSG Finance)</a:t>
            </a:r>
          </a:p>
          <a:p>
            <a:pPr lvl="1"/>
            <a:r>
              <a:rPr lang="en-GB" dirty="0" smtClean="0"/>
              <a:t>Liaising with sites, IBCSG and SWOG</a:t>
            </a:r>
          </a:p>
          <a:p>
            <a:pPr lvl="1"/>
            <a:r>
              <a:rPr lang="en-GB" dirty="0" smtClean="0"/>
              <a:t>POEMS webpage on IBCSG website</a:t>
            </a:r>
          </a:p>
          <a:p>
            <a:pPr lvl="1"/>
            <a:r>
              <a:rPr lang="en-GB" dirty="0" smtClean="0"/>
              <a:t>Updating POEMS documentation</a:t>
            </a:r>
          </a:p>
          <a:p>
            <a:pPr lvl="1"/>
            <a:r>
              <a:rPr lang="en-GB" dirty="0" smtClean="0"/>
              <a:t>Site updates – contacts, authorisation logs, roster IDs, and any general enquiries you may have!</a:t>
            </a:r>
            <a:endParaRPr lang="en-GB"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Study Contacts</a:t>
            </a:r>
            <a:endParaRPr lang="en-GB" dirty="0"/>
          </a:p>
        </p:txBody>
      </p:sp>
      <p:graphicFrame>
        <p:nvGraphicFramePr>
          <p:cNvPr id="4" name="Content Placeholder 3"/>
          <p:cNvGraphicFramePr>
            <a:graphicFrameLocks noGrp="1"/>
          </p:cNvGraphicFramePr>
          <p:nvPr>
            <p:ph idx="1"/>
          </p:nvPr>
        </p:nvGraphicFramePr>
        <p:xfrm>
          <a:off x="285720" y="1357299"/>
          <a:ext cx="8643998" cy="5040631"/>
        </p:xfrm>
        <a:graphic>
          <a:graphicData uri="http://schemas.openxmlformats.org/drawingml/2006/table">
            <a:tbl>
              <a:tblPr firstRow="1" bandRow="1">
                <a:tableStyleId>{2D5ABB26-0587-4C30-8999-92F81FD0307C}</a:tableStyleId>
              </a:tblPr>
              <a:tblGrid>
                <a:gridCol w="2926372"/>
                <a:gridCol w="5717626"/>
              </a:tblGrid>
              <a:tr h="484676">
                <a:tc>
                  <a:txBody>
                    <a:bodyPr/>
                    <a:lstStyle/>
                    <a:p>
                      <a:r>
                        <a:rPr lang="en-GB" sz="2400" dirty="0" smtClean="0"/>
                        <a:t>IBCSG Study Chair</a:t>
                      </a:r>
                      <a:endParaRPr lang="en-GB" sz="2400" dirty="0"/>
                    </a:p>
                  </a:txBody>
                  <a:tcPr/>
                </a:tc>
                <a:tc>
                  <a:txBody>
                    <a:bodyPr/>
                    <a:lstStyle/>
                    <a:p>
                      <a:r>
                        <a:rPr lang="en-GB" sz="2400" dirty="0" smtClean="0"/>
                        <a:t>Kelly</a:t>
                      </a:r>
                      <a:r>
                        <a:rPr lang="en-GB" sz="2400" baseline="0" dirty="0" smtClean="0"/>
                        <a:t> Phillips</a:t>
                      </a:r>
                      <a:endParaRPr lang="en-GB" sz="2400" dirty="0"/>
                    </a:p>
                  </a:txBody>
                  <a:tcPr/>
                </a:tc>
              </a:tr>
              <a:tr h="484676">
                <a:tc>
                  <a:txBody>
                    <a:bodyPr/>
                    <a:lstStyle/>
                    <a:p>
                      <a:r>
                        <a:rPr lang="en-GB" sz="2400" dirty="0" smtClean="0"/>
                        <a:t>IBCSG Statistician</a:t>
                      </a:r>
                      <a:endParaRPr lang="en-GB" sz="2400" dirty="0"/>
                    </a:p>
                  </a:txBody>
                  <a:tcPr/>
                </a:tc>
                <a:tc>
                  <a:txBody>
                    <a:bodyPr/>
                    <a:lstStyle/>
                    <a:p>
                      <a:r>
                        <a:rPr lang="en-GB" sz="2400" dirty="0" smtClean="0"/>
                        <a:t>Richard </a:t>
                      </a:r>
                      <a:r>
                        <a:rPr lang="en-GB" sz="2400" dirty="0" err="1" smtClean="0"/>
                        <a:t>Gelber</a:t>
                      </a:r>
                      <a:endParaRPr lang="en-GB" sz="2400" dirty="0"/>
                    </a:p>
                  </a:txBody>
                  <a:tcPr/>
                </a:tc>
              </a:tr>
              <a:tr h="484676">
                <a:tc>
                  <a:txBody>
                    <a:bodyPr/>
                    <a:lstStyle/>
                    <a:p>
                      <a:r>
                        <a:rPr lang="en-GB" sz="2400" dirty="0" smtClean="0"/>
                        <a:t>Drug providers</a:t>
                      </a:r>
                      <a:endParaRPr lang="en-GB" sz="2400" dirty="0"/>
                    </a:p>
                  </a:txBody>
                  <a:tcPr/>
                </a:tc>
                <a:tc>
                  <a:txBody>
                    <a:bodyPr/>
                    <a:lstStyle/>
                    <a:p>
                      <a:r>
                        <a:rPr lang="en-GB" sz="2400" dirty="0" smtClean="0"/>
                        <a:t>AstraZeneca</a:t>
                      </a:r>
                      <a:endParaRPr lang="en-GB" sz="2400" dirty="0"/>
                    </a:p>
                  </a:txBody>
                  <a:tcPr/>
                </a:tc>
              </a:tr>
              <a:tr h="484676">
                <a:tc>
                  <a:txBody>
                    <a:bodyPr/>
                    <a:lstStyle/>
                    <a:p>
                      <a:r>
                        <a:rPr lang="en-GB" sz="2400" dirty="0" smtClean="0"/>
                        <a:t>Drug shipment</a:t>
                      </a:r>
                      <a:endParaRPr lang="en-GB" sz="2400" dirty="0"/>
                    </a:p>
                  </a:txBody>
                  <a:tcPr/>
                </a:tc>
                <a:tc>
                  <a:txBody>
                    <a:bodyPr/>
                    <a:lstStyle/>
                    <a:p>
                      <a:r>
                        <a:rPr lang="en-GB" sz="2400" dirty="0" err="1" smtClean="0"/>
                        <a:t>Aptuit</a:t>
                      </a:r>
                      <a:r>
                        <a:rPr lang="en-GB" sz="2400" dirty="0" smtClean="0"/>
                        <a:t> UK </a:t>
                      </a:r>
                      <a:endParaRPr lang="en-GB" sz="2400" dirty="0"/>
                    </a:p>
                  </a:txBody>
                  <a:tcPr/>
                </a:tc>
              </a:tr>
              <a:tr h="1260158">
                <a:tc>
                  <a:txBody>
                    <a:bodyPr/>
                    <a:lstStyle/>
                    <a:p>
                      <a:r>
                        <a:rPr lang="en-GB" sz="2400" dirty="0" smtClean="0"/>
                        <a:t>Trial Co-ordination</a:t>
                      </a:r>
                      <a:endParaRPr lang="en-GB" sz="2400" dirty="0"/>
                    </a:p>
                  </a:txBody>
                  <a:tcPr/>
                </a:tc>
                <a:tc>
                  <a:txBody>
                    <a:bodyPr/>
                    <a:lstStyle/>
                    <a:p>
                      <a:r>
                        <a:rPr lang="en-GB" sz="2400" dirty="0" smtClean="0"/>
                        <a:t>Frontier Science (Scotland) – </a:t>
                      </a:r>
                    </a:p>
                    <a:p>
                      <a:r>
                        <a:rPr lang="en-GB" sz="2400" dirty="0" smtClean="0"/>
                        <a:t>Eleanor</a:t>
                      </a:r>
                      <a:r>
                        <a:rPr lang="en-GB" sz="2400" baseline="0" dirty="0" smtClean="0"/>
                        <a:t> McFadden, Emma Macdonald &amp; Ann Lange</a:t>
                      </a:r>
                      <a:endParaRPr lang="en-GB" sz="2400" dirty="0"/>
                    </a:p>
                  </a:txBody>
                  <a:tcPr/>
                </a:tc>
              </a:tr>
              <a:tr h="872417">
                <a:tc>
                  <a:txBody>
                    <a:bodyPr/>
                    <a:lstStyle/>
                    <a:p>
                      <a:r>
                        <a:rPr lang="en-GB" sz="2400" dirty="0" smtClean="0"/>
                        <a:t>Safety &amp; Regulatory Issues</a:t>
                      </a:r>
                      <a:endParaRPr lang="en-GB" sz="2400" dirty="0"/>
                    </a:p>
                  </a:txBody>
                  <a:tcPr/>
                </a:tc>
                <a:tc>
                  <a:txBody>
                    <a:bodyPr/>
                    <a:lstStyle/>
                    <a:p>
                      <a:r>
                        <a:rPr lang="en-GB" sz="2400" dirty="0" smtClean="0"/>
                        <a:t>IBCSG</a:t>
                      </a:r>
                      <a:r>
                        <a:rPr lang="en-GB" sz="2400" baseline="0" dirty="0" smtClean="0"/>
                        <a:t> Co-ordinating Centre – </a:t>
                      </a:r>
                    </a:p>
                    <a:p>
                      <a:r>
                        <a:rPr lang="en-GB" sz="2400" baseline="0" dirty="0" smtClean="0"/>
                        <a:t>Anita </a:t>
                      </a:r>
                      <a:r>
                        <a:rPr lang="en-GB" sz="2400" baseline="0" dirty="0" err="1" smtClean="0"/>
                        <a:t>Hiltbrunner</a:t>
                      </a:r>
                      <a:r>
                        <a:rPr lang="en-GB" sz="2400" baseline="0" dirty="0" smtClean="0"/>
                        <a:t> &amp; Barbara Ruepp</a:t>
                      </a:r>
                      <a:endParaRPr lang="en-GB" sz="2400" dirty="0"/>
                    </a:p>
                  </a:txBody>
                  <a:tcPr/>
                </a:tc>
              </a:tr>
              <a:tr h="969352">
                <a:tc>
                  <a:txBody>
                    <a:bodyPr/>
                    <a:lstStyle/>
                    <a:p>
                      <a:r>
                        <a:rPr lang="en-GB" sz="2400" dirty="0" smtClean="0"/>
                        <a:t>Data Management</a:t>
                      </a:r>
                      <a:endParaRPr lang="en-GB" sz="2400" dirty="0"/>
                    </a:p>
                  </a:txBody>
                  <a:tcPr/>
                </a:tc>
                <a:tc>
                  <a:txBody>
                    <a:bodyPr/>
                    <a:lstStyle/>
                    <a:p>
                      <a:r>
                        <a:rPr lang="en-GB" sz="2400" dirty="0" smtClean="0"/>
                        <a:t>SWOG Statistical </a:t>
                      </a:r>
                      <a:r>
                        <a:rPr lang="en-GB" sz="2400" dirty="0" err="1" smtClean="0"/>
                        <a:t>Center</a:t>
                      </a:r>
                      <a:r>
                        <a:rPr lang="en-GB" sz="2400" baseline="0" dirty="0" smtClean="0"/>
                        <a:t> &amp; Data Operations Office (Seattle, USA)</a:t>
                      </a:r>
                      <a:endParaRPr lang="en-GB" sz="2400" dirty="0"/>
                    </a:p>
                  </a:txBody>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a:t>
            </a:r>
            <a:endParaRPr lang="en-GB" dirty="0"/>
          </a:p>
        </p:txBody>
      </p:sp>
      <p:sp>
        <p:nvSpPr>
          <p:cNvPr id="3" name="Content Placeholder 2"/>
          <p:cNvSpPr>
            <a:spLocks noGrp="1"/>
          </p:cNvSpPr>
          <p:nvPr>
            <p:ph idx="1"/>
          </p:nvPr>
        </p:nvSpPr>
        <p:spPr>
          <a:solidFill>
            <a:schemeClr val="accent6">
              <a:lumMod val="20000"/>
              <a:lumOff val="80000"/>
            </a:schemeClr>
          </a:solidFill>
        </p:spPr>
        <p:txBody>
          <a:bodyPr>
            <a:normAutofit fontScale="85000" lnSpcReduction="10000"/>
          </a:bodyPr>
          <a:lstStyle/>
          <a:p>
            <a:r>
              <a:rPr lang="en-GB" dirty="0" smtClean="0"/>
              <a:t>Prevention of Early Menopause (standard chemo +/- </a:t>
            </a:r>
            <a:r>
              <a:rPr lang="en-GB" dirty="0" err="1" smtClean="0"/>
              <a:t>goserelin</a:t>
            </a:r>
            <a:r>
              <a:rPr lang="en-GB" dirty="0" smtClean="0"/>
              <a:t>)</a:t>
            </a:r>
          </a:p>
          <a:p>
            <a:r>
              <a:rPr lang="en-GB" dirty="0" smtClean="0"/>
              <a:t>37 Active European &amp; ANZ sites (79/200 patients enrolled)</a:t>
            </a:r>
          </a:p>
          <a:p>
            <a:r>
              <a:rPr lang="en-GB" dirty="0" smtClean="0"/>
              <a:t>Randomisation &amp; Drug Ordering via FSS &amp; ANZ BCTG</a:t>
            </a:r>
          </a:p>
          <a:p>
            <a:r>
              <a:rPr lang="en-GB" dirty="0" smtClean="0"/>
              <a:t>Data Submission – incl. query resolving and SAE Reporting</a:t>
            </a:r>
          </a:p>
          <a:p>
            <a:r>
              <a:rPr lang="en-GB" dirty="0" smtClean="0"/>
              <a:t>Keep recruitment going!!! </a:t>
            </a:r>
          </a:p>
          <a:p>
            <a:endParaRPr lang="en-GB" dirty="0" smtClean="0"/>
          </a:p>
          <a:p>
            <a:pPr algn="ctr">
              <a:buNone/>
            </a:pPr>
            <a:r>
              <a:rPr lang="en-GB" sz="4200" b="1" dirty="0" smtClean="0"/>
              <a:t>Any questions?</a:t>
            </a:r>
          </a:p>
          <a:p>
            <a:endParaRPr lang="en-GB"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Content Placeholder 2"/>
          <p:cNvSpPr>
            <a:spLocks noGrp="1"/>
          </p:cNvSpPr>
          <p:nvPr>
            <p:ph idx="1"/>
          </p:nvPr>
        </p:nvSpPr>
        <p:spPr>
          <a:xfrm>
            <a:off x="428596" y="571480"/>
            <a:ext cx="8286808" cy="5786478"/>
          </a:xfrm>
        </p:spPr>
        <p:txBody>
          <a:bodyPr>
            <a:normAutofit fontScale="92500" lnSpcReduction="10000"/>
          </a:bodyPr>
          <a:lstStyle/>
          <a:p>
            <a:pPr algn="ctr">
              <a:buNone/>
            </a:pPr>
            <a:r>
              <a:rPr lang="en-GB" sz="2600" b="1" dirty="0" smtClean="0"/>
              <a:t>Emma Macdonald</a:t>
            </a:r>
          </a:p>
          <a:p>
            <a:pPr algn="ctr">
              <a:buNone/>
            </a:pPr>
            <a:r>
              <a:rPr lang="en-GB" sz="2600" b="1" dirty="0" smtClean="0"/>
              <a:t>POEMS Trial Coordinator</a:t>
            </a:r>
          </a:p>
          <a:p>
            <a:pPr algn="ctr">
              <a:buNone/>
            </a:pPr>
            <a:endParaRPr lang="en-GB" sz="2600" dirty="0" smtClean="0"/>
          </a:p>
          <a:p>
            <a:pPr algn="ctr">
              <a:buNone/>
            </a:pPr>
            <a:r>
              <a:rPr lang="en-GB" sz="2600" dirty="0" smtClean="0"/>
              <a:t>Frontier Science Scotland</a:t>
            </a:r>
          </a:p>
          <a:p>
            <a:pPr algn="ctr">
              <a:buNone/>
            </a:pPr>
            <a:r>
              <a:rPr lang="en-GB" sz="2600" dirty="0" smtClean="0"/>
              <a:t>Grampian View</a:t>
            </a:r>
          </a:p>
          <a:p>
            <a:pPr algn="ctr">
              <a:buNone/>
            </a:pPr>
            <a:r>
              <a:rPr lang="en-GB" sz="2600" dirty="0" err="1" smtClean="0"/>
              <a:t>Kincraig</a:t>
            </a:r>
            <a:endParaRPr lang="en-GB" sz="2600" dirty="0" smtClean="0"/>
          </a:p>
          <a:p>
            <a:pPr algn="ctr">
              <a:buNone/>
            </a:pPr>
            <a:r>
              <a:rPr lang="en-GB" sz="2600" dirty="0" err="1" smtClean="0"/>
              <a:t>Kingussie</a:t>
            </a:r>
            <a:endParaRPr lang="en-GB" sz="2600" dirty="0" smtClean="0"/>
          </a:p>
          <a:p>
            <a:pPr algn="ctr">
              <a:buNone/>
            </a:pPr>
            <a:r>
              <a:rPr lang="en-GB" sz="2600" dirty="0" smtClean="0"/>
              <a:t>PH21 1LW</a:t>
            </a:r>
          </a:p>
          <a:p>
            <a:pPr algn="ctr">
              <a:buNone/>
            </a:pPr>
            <a:endParaRPr lang="en-GB" sz="2600" dirty="0" smtClean="0"/>
          </a:p>
          <a:p>
            <a:pPr algn="ctr">
              <a:buNone/>
            </a:pPr>
            <a:r>
              <a:rPr lang="en-GB" sz="2600" dirty="0" smtClean="0"/>
              <a:t>Tel: +44 1540 651000</a:t>
            </a:r>
          </a:p>
          <a:p>
            <a:pPr algn="ctr">
              <a:buNone/>
            </a:pPr>
            <a:r>
              <a:rPr lang="en-GB" sz="2600" dirty="0" smtClean="0"/>
              <a:t>Fax: +44 1540 651007</a:t>
            </a:r>
          </a:p>
          <a:p>
            <a:pPr algn="ctr">
              <a:buNone/>
            </a:pPr>
            <a:r>
              <a:rPr lang="en-GB" sz="2600" dirty="0" smtClean="0"/>
              <a:t>Email: </a:t>
            </a:r>
            <a:r>
              <a:rPr lang="en-GB" sz="2600" dirty="0" smtClean="0">
                <a:hlinkClick r:id="rId3"/>
              </a:rPr>
              <a:t>s0230@frontier-science.co.uk</a:t>
            </a:r>
            <a:r>
              <a:rPr lang="en-GB" sz="2600" dirty="0" smtClean="0"/>
              <a:t> </a:t>
            </a:r>
          </a:p>
          <a:p>
            <a:pPr algn="ctr">
              <a:buNone/>
            </a:pPr>
            <a:endParaRPr lang="en-GB" sz="2600" dirty="0" smtClean="0"/>
          </a:p>
          <a:p>
            <a:pPr algn="ctr">
              <a:buNone/>
            </a:pPr>
            <a:r>
              <a:rPr lang="en-GB" sz="2600" dirty="0" smtClean="0"/>
              <a:t>IBCSG website: </a:t>
            </a:r>
            <a:r>
              <a:rPr lang="en-GB" sz="2600" dirty="0" smtClean="0">
                <a:hlinkClick r:id="rId4"/>
              </a:rPr>
              <a:t>www.ibcsg.org</a:t>
            </a:r>
            <a:r>
              <a:rPr lang="en-GB" sz="2600" dirty="0" smtClean="0"/>
              <a:t> </a:t>
            </a:r>
          </a:p>
          <a:p>
            <a:pPr algn="ctr">
              <a:buNone/>
            </a:pPr>
            <a:endParaRPr lang="en-GB" sz="16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2532B1D193DA498D952538A3A433D8" ma:contentTypeVersion="10" ma:contentTypeDescription="Create a new document." ma:contentTypeScope="" ma:versionID="b35b2ca16f2f4c31f18c7d230cafe57a">
  <xsd:schema xmlns:xsd="http://www.w3.org/2001/XMLSchema" xmlns:p="http://schemas.microsoft.com/office/2006/metadata/properties" xmlns:ns1="http://schemas.microsoft.com/sharepoint/v3" targetNamespace="http://schemas.microsoft.com/office/2006/metadata/properties" ma:root="true" ma:fieldsID="fed263bbe3d1ae77ee56e8a67f6b76a8" ns1:_="">
    <xsd:import namespace="http://schemas.microsoft.com/sharepoint/v3"/>
    <xsd:element name="properties">
      <xsd:complexType>
        <xsd:sequence>
          <xsd:element name="documentManagement">
            <xsd:complexType>
              <xsd:all>
                <xsd:element ref="ns1:PublishingStartDate" minOccurs="0"/>
                <xsd:element ref="ns1:PublishingExpirationDate" minOccurs="0"/>
                <xsd:element ref="ns1:MetaType" minOccurs="0"/>
                <xsd:element ref="ns1:MetaStudyNumber"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element name="MetaType" ma:index="11" nillable="true" ma:displayName="MetaType" ma:default="" ma:description="Identifies the meta type of a document" ma:internalName="MetaType">
      <xsd:complexType>
        <xsd:complexContent>
          <xsd:extension base="dms:MultiChoice">
            <xsd:sequence>
              <xsd:element name="Value" maxOccurs="unbounded" minOccurs="0" nillable="true">
                <xsd:simpleType>
                  <xsd:restriction base="dms:Choice">
                    <xsd:enumeration value="Biostatistical Reports"/>
                    <xsd:enumeration value="CRFs Patients Packets"/>
                    <xsd:enumeration value="DM Resources"/>
                    <xsd:enumeration value="DSMC Minutes"/>
                    <xsd:enumeration value="EC Statements"/>
                    <xsd:enumeration value="Guidelines"/>
                    <xsd:enumeration value="Meetings"/>
                    <xsd:enumeration value="News"/>
                    <xsd:enumeration value="Offices"/>
                    <xsd:enumeration value="Participants Reports"/>
                    <xsd:enumeration value="PIS/IC"/>
                    <xsd:enumeration value="Policies and Procedures"/>
                    <xsd:enumeration value="Protocol"/>
                    <xsd:enumeration value="Publication"/>
                  </xsd:restriction>
                </xsd:simpleType>
              </xsd:element>
            </xsd:sequence>
          </xsd:extension>
        </xsd:complexContent>
      </xsd:complexType>
    </xsd:element>
    <xsd:element name="MetaStudyNumber" ma:index="12" nillable="true" ma:displayName="MetaStudyNumber" ma:description="Identifies the study number" ma:internalName="MetaStudyNumber">
      <xsd:complexType>
        <xsd:complexContent>
          <xsd:extension base="dms:MultiChoice">
            <xsd:sequence>
              <xsd:element name="Value" maxOccurs="unbounded" minOccurs="0" nillable="true">
                <xsd:simpleType>
                  <xsd:restriction base="dms:Choice">
                    <xsd:enumeration value="Ludwig I"/>
                    <xsd:enumeration value="Ludwig II"/>
                    <xsd:enumeration value="Ludwig III"/>
                    <xsd:enumeration value="Ludwig IV"/>
                    <xsd:enumeration value="Ludwig V"/>
                    <xsd:enumeration value="Ludwig VI"/>
                    <xsd:enumeration value="Ludwig VII"/>
                    <xsd:enumeration value="Ludwig VIII"/>
                    <xsd:enumeration value="Ludwig IX"/>
                    <xsd:enumeration value="IBCSG 10-93"/>
                    <xsd:enumeration value="IBCSG 11-93"/>
                    <xsd:enumeration value="IBCSG 12-93"/>
                    <xsd:enumeration value="IBCSG 13-93"/>
                    <xsd:enumeration value="IBCSG 14-93"/>
                    <xsd:enumeration value="IBCSG 15-95"/>
                    <xsd:enumeration value="IBCSG 16-98"/>
                    <xsd:enumeration value="IBCSG 17-98"/>
                    <xsd:enumeration value="IBCSG 18-98 BIG 1-98"/>
                    <xsd:enumeration value="IBCSG 19-01"/>
                    <xsd:enumeration value="IBCSG 20-98"/>
                    <xsd:enumeration value="IBCSG 21-99"/>
                    <xsd:enumeration value="IBCSG 22-00"/>
                    <xsd:enumeration value="IBCSG 23-01"/>
                    <xsd:enumeration value="IBCSG 24-02 BIG 2-02 SOFT"/>
                    <xsd:enumeration value="IBCSG 25-02 BIG 3-02 TEXT"/>
                    <xsd:enumeration value="IBCSG 26-02 BIG 4-02 PERCHE"/>
                    <xsd:enumeration value="IBCSG 27-02 BIG 1-02"/>
                    <xsd:enumeration value="IBCSG 28-02 HERA"/>
                    <xsd:enumeration value="IBCSG 29-03 BIG 3-98"/>
                    <xsd:enumeration value="IBCSG 30-04 MA.27"/>
                    <xsd:enumeration value="IBCSG 31-03 IBIS II"/>
                    <xsd:enumeration value="IBCSG 32-05 BIG 1-05 CASA"/>
                    <xsd:enumeration value="IBCSG 33-03"/>
                    <xsd:enumeration value="IBCSG 34-05 SWOG 0230 POEMS"/>
                    <xsd:enumeration value="IBCSG 35-07 BIG 1-07 SOLE"/>
                    <xsd:enumeration value="IBCSG 36-07 BIG 2-06 ALTTO"/>
                    <xsd:enumeration value="IBCSG 37-07 BIG 1-06 Neo ALTTO"/>
                    <xsd:enumeration value="IBCSG 38-10 TROG"/>
                    <xsd:enumeration value="IBCSG 39-11 APHINITY"/>
                    <xsd:enumeration value="IBCSG 40-11 MA.32"/>
                    <xsd:enumeration value="IBCSG 41-13 TREND"/>
                    <xsd:enumeration value="IBCSG 42-12 SNAP"/>
                    <xsd:enumeration value="IBCSG 43-09 HOHO"/>
                    <xsd:enumeration value="IBCSG 44-13 Neo-PHOEBE"/>
                    <xsd:enumeration value="IBCSG 45-13 PANACEA"/>
                    <xsd:enumeration value="IBCSG 46-13 LORELEI"/>
                    <xsd:enumeration value="IBCSG 47-14 BRAVO"/>
                    <xsd:enumeration value="IBCSG 48-14 POSITIVE"/>
                    <xsd:enumeration value="IBCSG 49-14 PENELOPE"/>
                    <xsd:enumeration value="IBCSG 50-14 OLYMPIA"/>
                    <xsd:enumeration value="IBCSG 51-14 AURORA"/>
                    <xsd:enumeration value="IBCSG 53-14 PYTHIA"/>
                    <xsd:enumeration value="IBCSG 52-15 PALLAS"/>
                    <xsd:enumeration value="IBCSG 54-16 METEORA"/>
                    <xsd:enumeration value="IBCSG 55-17 TOUCH"/>
                    <xsd:enumeration value="IBCSG 56-17 IMpassion"/>
                    <xsd:enumeration value="IBCSG 57-18 TAXIS"/>
                    <xsd:enumeration value="IBCSG 59-19 POLAR"/>
                  </xsd:restriction>
                </xsd:simple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ma:index="10"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ublishingExpirationDate xmlns="http://schemas.microsoft.com/sharepoint/v3" xsi:nil="true"/>
    <MetaType xmlns="http://schemas.microsoft.com/sharepoint/v3"/>
    <PublishingStartDate xmlns="http://schemas.microsoft.com/sharepoint/v3" xsi:nil="true"/>
    <MetaStudyNumber xmlns="http://schemas.microsoft.com/sharepoint/v3">
      <Value>IBCSG 34-05 SWOG 0230 POEMS</Value>
    </MetaStudyNumber>
  </documentManagement>
</p:properties>
</file>

<file path=customXml/itemProps1.xml><?xml version="1.0" encoding="utf-8"?>
<ds:datastoreItem xmlns:ds="http://schemas.openxmlformats.org/officeDocument/2006/customXml" ds:itemID="{D244A210-73B4-448C-8B1B-1FF6DEA25571}"/>
</file>

<file path=customXml/itemProps2.xml><?xml version="1.0" encoding="utf-8"?>
<ds:datastoreItem xmlns:ds="http://schemas.openxmlformats.org/officeDocument/2006/customXml" ds:itemID="{455FFF1C-63BD-42A1-B919-82C3B7154C4F}"/>
</file>

<file path=customXml/itemProps3.xml><?xml version="1.0" encoding="utf-8"?>
<ds:datastoreItem xmlns:ds="http://schemas.openxmlformats.org/officeDocument/2006/customXml" ds:itemID="{1EC8E260-AAC8-49CC-84F4-12E6EACD082A}"/>
</file>

<file path=docProps/app.xml><?xml version="1.0" encoding="utf-8"?>
<Properties xmlns="http://schemas.openxmlformats.org/officeDocument/2006/extended-properties" xmlns:vt="http://schemas.openxmlformats.org/officeDocument/2006/docPropsVTypes">
  <TotalTime>1008</TotalTime>
  <Words>1140</Words>
  <Application>Microsoft Office PowerPoint</Application>
  <PresentationFormat>On-screen Show (4:3)</PresentationFormat>
  <Paragraphs>211</Paragraphs>
  <Slides>26</Slides>
  <Notes>26</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Slide 1</vt:lpstr>
      <vt:lpstr>Slide 2</vt:lpstr>
      <vt:lpstr>Frontier Science (Scotland) - FSS</vt:lpstr>
      <vt:lpstr>Slide 4</vt:lpstr>
      <vt:lpstr>Frontier Science (Scotland) - FSS</vt:lpstr>
      <vt:lpstr>Slide 6</vt:lpstr>
      <vt:lpstr>Key Personnel</vt:lpstr>
      <vt:lpstr>What do we do?</vt:lpstr>
      <vt:lpstr>Some Current FSS Projects</vt:lpstr>
      <vt:lpstr>Slide 10</vt:lpstr>
      <vt:lpstr>POEMS Prevention Of Early Menopause Study (IBCSG 34-05/SWOG 0230)</vt:lpstr>
      <vt:lpstr>POEMS  (IBCSG 34-05 / SWOG 0230)</vt:lpstr>
      <vt:lpstr>POEMS (IBCSG 34-05 / SWOG 0230)</vt:lpstr>
      <vt:lpstr>Accrual</vt:lpstr>
      <vt:lpstr>Centres</vt:lpstr>
      <vt:lpstr>Registration / Randomisation</vt:lpstr>
      <vt:lpstr>After Registration / Randomisation</vt:lpstr>
      <vt:lpstr>Slide 18</vt:lpstr>
      <vt:lpstr>Slide 19</vt:lpstr>
      <vt:lpstr>Data Submission</vt:lpstr>
      <vt:lpstr>Query Resolving Procedures</vt:lpstr>
      <vt:lpstr>SAE Reporting</vt:lpstr>
      <vt:lpstr>Other POEMS tasks</vt:lpstr>
      <vt:lpstr>Study Contacts</vt:lpstr>
      <vt:lpstr>Summary</vt:lpstr>
      <vt:lpstr>Slide 26</vt:lpstr>
    </vt:vector>
  </TitlesOfParts>
  <Company>Frontier Science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34-05 Data Management Presentation Barcelona 2010</dc:title>
  <dc:creator>Emma Macdonald</dc:creator>
  <cp:keywords/>
  <cp:lastModifiedBy>Emma Macdonald</cp:lastModifiedBy>
  <cp:revision>107</cp:revision>
  <dcterms:created xsi:type="dcterms:W3CDTF">2009-09-09T08:36:50Z</dcterms:created>
  <dcterms:modified xsi:type="dcterms:W3CDTF">2010-04-15T14:28:07Z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0x010100882532B1D193DA498D952538A3A433D8</vt:lpwstr>
  </property>
</Properties>
</file>